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9" r:id="rId4"/>
    <p:sldId id="260" r:id="rId5"/>
    <p:sldId id="264" r:id="rId6"/>
    <p:sldId id="265" r:id="rId7"/>
    <p:sldId id="266" r:id="rId8"/>
    <p:sldId id="267" r:id="rId9"/>
    <p:sldId id="268" r:id="rId10"/>
    <p:sldId id="269" r:id="rId11"/>
    <p:sldId id="270" r:id="rId12"/>
    <p:sldId id="261" r:id="rId13"/>
    <p:sldId id="271" r:id="rId14"/>
    <p:sldId id="272" r:id="rId15"/>
    <p:sldId id="273" r:id="rId16"/>
    <p:sldId id="274" r:id="rId17"/>
    <p:sldId id="275" r:id="rId18"/>
    <p:sldId id="276" r:id="rId19"/>
    <p:sldId id="277" r:id="rId20"/>
    <p:sldId id="278" r:id="rId21"/>
    <p:sldId id="279" r:id="rId22"/>
    <p:sldId id="280" r:id="rId23"/>
    <p:sldId id="282" r:id="rId24"/>
    <p:sldId id="284" r:id="rId25"/>
    <p:sldId id="309" r:id="rId26"/>
    <p:sldId id="283" r:id="rId27"/>
    <p:sldId id="285" r:id="rId28"/>
    <p:sldId id="286" r:id="rId29"/>
    <p:sldId id="287" r:id="rId30"/>
    <p:sldId id="288" r:id="rId31"/>
    <p:sldId id="289" r:id="rId32"/>
    <p:sldId id="290" r:id="rId33"/>
    <p:sldId id="292" r:id="rId34"/>
    <p:sldId id="291"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262"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N" userId="4aee2620afbe8fe4" providerId="LiveId" clId="{010B276B-440B-44DC-968F-A94025F4F9E5}"/>
    <pc:docChg chg="undo custSel addSld delSld modSld sldOrd">
      <pc:chgData name="N N" userId="4aee2620afbe8fe4" providerId="LiveId" clId="{010B276B-440B-44DC-968F-A94025F4F9E5}" dt="2025-05-19T21:33:10.553" v="546" actId="20577"/>
      <pc:docMkLst>
        <pc:docMk/>
      </pc:docMkLst>
      <pc:sldChg chg="modSp mod">
        <pc:chgData name="N N" userId="4aee2620afbe8fe4" providerId="LiveId" clId="{010B276B-440B-44DC-968F-A94025F4F9E5}" dt="2025-05-14T07:13:13.982" v="145" actId="14100"/>
        <pc:sldMkLst>
          <pc:docMk/>
          <pc:sldMk cId="299517842" sldId="257"/>
        </pc:sldMkLst>
        <pc:spChg chg="mod">
          <ac:chgData name="N N" userId="4aee2620afbe8fe4" providerId="LiveId" clId="{010B276B-440B-44DC-968F-A94025F4F9E5}" dt="2025-05-14T07:13:08.889" v="142" actId="1076"/>
          <ac:spMkLst>
            <pc:docMk/>
            <pc:sldMk cId="299517842" sldId="257"/>
            <ac:spMk id="2" creationId="{A2443AF5-F52A-A502-EFEA-61B2BCD7B2C9}"/>
          </ac:spMkLst>
        </pc:spChg>
        <pc:spChg chg="mod">
          <ac:chgData name="N N" userId="4aee2620afbe8fe4" providerId="LiveId" clId="{010B276B-440B-44DC-968F-A94025F4F9E5}" dt="2025-05-14T07:13:13.982" v="145" actId="14100"/>
          <ac:spMkLst>
            <pc:docMk/>
            <pc:sldMk cId="299517842" sldId="257"/>
            <ac:spMk id="6" creationId="{00000000-0000-0000-0000-000000000000}"/>
          </ac:spMkLst>
        </pc:spChg>
      </pc:sldChg>
      <pc:sldChg chg="modSp mod">
        <pc:chgData name="N N" userId="4aee2620afbe8fe4" providerId="LiveId" clId="{010B276B-440B-44DC-968F-A94025F4F9E5}" dt="2025-05-14T07:12:35.978" v="130" actId="1076"/>
        <pc:sldMkLst>
          <pc:docMk/>
          <pc:sldMk cId="1208389752" sldId="259"/>
        </pc:sldMkLst>
        <pc:spChg chg="mod">
          <ac:chgData name="N N" userId="4aee2620afbe8fe4" providerId="LiveId" clId="{010B276B-440B-44DC-968F-A94025F4F9E5}" dt="2025-05-14T07:12:35.978" v="130" actId="1076"/>
          <ac:spMkLst>
            <pc:docMk/>
            <pc:sldMk cId="1208389752" sldId="259"/>
            <ac:spMk id="5" creationId="{00000000-0000-0000-0000-000000000000}"/>
          </ac:spMkLst>
        </pc:spChg>
      </pc:sldChg>
      <pc:sldChg chg="modSp mod">
        <pc:chgData name="N N" userId="4aee2620afbe8fe4" providerId="LiveId" clId="{010B276B-440B-44DC-968F-A94025F4F9E5}" dt="2025-05-14T07:13:59.567" v="231" actId="1076"/>
        <pc:sldMkLst>
          <pc:docMk/>
          <pc:sldMk cId="298391644" sldId="260"/>
        </pc:sldMkLst>
        <pc:spChg chg="mod">
          <ac:chgData name="N N" userId="4aee2620afbe8fe4" providerId="LiveId" clId="{010B276B-440B-44DC-968F-A94025F4F9E5}" dt="2025-05-14T07:13:59.567" v="231" actId="1076"/>
          <ac:spMkLst>
            <pc:docMk/>
            <pc:sldMk cId="298391644" sldId="260"/>
            <ac:spMk id="3" creationId="{657A6231-13D7-9F7B-FB75-92EA67C0ED99}"/>
          </ac:spMkLst>
        </pc:spChg>
      </pc:sldChg>
      <pc:sldChg chg="addSp modSp mod">
        <pc:chgData name="N N" userId="4aee2620afbe8fe4" providerId="LiveId" clId="{010B276B-440B-44DC-968F-A94025F4F9E5}" dt="2025-05-14T07:12:11.996" v="124" actId="1076"/>
        <pc:sldMkLst>
          <pc:docMk/>
          <pc:sldMk cId="3500874890" sldId="262"/>
        </pc:sldMkLst>
        <pc:spChg chg="add mod">
          <ac:chgData name="N N" userId="4aee2620afbe8fe4" providerId="LiveId" clId="{010B276B-440B-44DC-968F-A94025F4F9E5}" dt="2025-05-14T07:12:11.996" v="124" actId="1076"/>
          <ac:spMkLst>
            <pc:docMk/>
            <pc:sldMk cId="3500874890" sldId="262"/>
            <ac:spMk id="2" creationId="{7661A14F-11B2-24B8-6F81-961DF65CC7E4}"/>
          </ac:spMkLst>
        </pc:spChg>
      </pc:sldChg>
      <pc:sldChg chg="modSp mod">
        <pc:chgData name="N N" userId="4aee2620afbe8fe4" providerId="LiveId" clId="{010B276B-440B-44DC-968F-A94025F4F9E5}" dt="2025-05-19T09:25:32.289" v="334" actId="1076"/>
        <pc:sldMkLst>
          <pc:docMk/>
          <pc:sldMk cId="2139328966" sldId="263"/>
        </pc:sldMkLst>
        <pc:spChg chg="mod">
          <ac:chgData name="N N" userId="4aee2620afbe8fe4" providerId="LiveId" clId="{010B276B-440B-44DC-968F-A94025F4F9E5}" dt="2025-05-19T09:25:32.289" v="334" actId="1076"/>
          <ac:spMkLst>
            <pc:docMk/>
            <pc:sldMk cId="2139328966" sldId="263"/>
            <ac:spMk id="4" creationId="{00000000-0000-0000-0000-000000000000}"/>
          </ac:spMkLst>
        </pc:spChg>
        <pc:spChg chg="mod">
          <ac:chgData name="N N" userId="4aee2620afbe8fe4" providerId="LiveId" clId="{010B276B-440B-44DC-968F-A94025F4F9E5}" dt="2025-05-14T11:38:26.200" v="304" actId="1076"/>
          <ac:spMkLst>
            <pc:docMk/>
            <pc:sldMk cId="2139328966" sldId="263"/>
            <ac:spMk id="5" creationId="{00000000-0000-0000-0000-000000000000}"/>
          </ac:spMkLst>
        </pc:spChg>
      </pc:sldChg>
      <pc:sldChg chg="delSp modSp mod">
        <pc:chgData name="N N" userId="4aee2620afbe8fe4" providerId="LiveId" clId="{010B276B-440B-44DC-968F-A94025F4F9E5}" dt="2025-05-14T07:14:21.001" v="234" actId="1076"/>
        <pc:sldMkLst>
          <pc:docMk/>
          <pc:sldMk cId="3426813165" sldId="264"/>
        </pc:sldMkLst>
        <pc:spChg chg="mod">
          <ac:chgData name="N N" userId="4aee2620afbe8fe4" providerId="LiveId" clId="{010B276B-440B-44DC-968F-A94025F4F9E5}" dt="2025-05-14T07:14:21.001" v="234" actId="1076"/>
          <ac:spMkLst>
            <pc:docMk/>
            <pc:sldMk cId="3426813165" sldId="264"/>
            <ac:spMk id="5" creationId="{6D71BA10-A125-3772-6442-490D807FCECE}"/>
          </ac:spMkLst>
        </pc:spChg>
      </pc:sldChg>
      <pc:sldChg chg="modSp mod">
        <pc:chgData name="N N" userId="4aee2620afbe8fe4" providerId="LiveId" clId="{010B276B-440B-44DC-968F-A94025F4F9E5}" dt="2025-05-14T11:18:51.224" v="292" actId="1076"/>
        <pc:sldMkLst>
          <pc:docMk/>
          <pc:sldMk cId="3382162784" sldId="265"/>
        </pc:sldMkLst>
        <pc:spChg chg="mod">
          <ac:chgData name="N N" userId="4aee2620afbe8fe4" providerId="LiveId" clId="{010B276B-440B-44DC-968F-A94025F4F9E5}" dt="2025-05-14T11:18:51.224" v="292" actId="1076"/>
          <ac:spMkLst>
            <pc:docMk/>
            <pc:sldMk cId="3382162784" sldId="265"/>
            <ac:spMk id="5" creationId="{42A242BA-6B9D-DD4A-22FC-F781278FCA64}"/>
          </ac:spMkLst>
        </pc:spChg>
      </pc:sldChg>
      <pc:sldChg chg="modSp mod">
        <pc:chgData name="N N" userId="4aee2620afbe8fe4" providerId="LiveId" clId="{010B276B-440B-44DC-968F-A94025F4F9E5}" dt="2025-05-14T07:17:46.075" v="247" actId="1076"/>
        <pc:sldMkLst>
          <pc:docMk/>
          <pc:sldMk cId="243636563" sldId="266"/>
        </pc:sldMkLst>
        <pc:spChg chg="mod">
          <ac:chgData name="N N" userId="4aee2620afbe8fe4" providerId="LiveId" clId="{010B276B-440B-44DC-968F-A94025F4F9E5}" dt="2025-05-14T07:17:46.075" v="247" actId="1076"/>
          <ac:spMkLst>
            <pc:docMk/>
            <pc:sldMk cId="243636563" sldId="266"/>
            <ac:spMk id="2" creationId="{FD504761-42FE-05A9-C73A-AD78C8251F43}"/>
          </ac:spMkLst>
        </pc:spChg>
        <pc:spChg chg="mod">
          <ac:chgData name="N N" userId="4aee2620afbe8fe4" providerId="LiveId" clId="{010B276B-440B-44DC-968F-A94025F4F9E5}" dt="2025-05-14T07:14:44.100" v="244" actId="1076"/>
          <ac:spMkLst>
            <pc:docMk/>
            <pc:sldMk cId="243636563" sldId="266"/>
            <ac:spMk id="6" creationId="{7DFB44CD-557E-6EF1-7C51-65F0541B9010}"/>
          </ac:spMkLst>
        </pc:spChg>
      </pc:sldChg>
      <pc:sldChg chg="modSp mod">
        <pc:chgData name="N N" userId="4aee2620afbe8fe4" providerId="LiveId" clId="{010B276B-440B-44DC-968F-A94025F4F9E5}" dt="2025-05-14T07:17:49.500" v="248" actId="1076"/>
        <pc:sldMkLst>
          <pc:docMk/>
          <pc:sldMk cId="3977649515" sldId="267"/>
        </pc:sldMkLst>
        <pc:spChg chg="mod">
          <ac:chgData name="N N" userId="4aee2620afbe8fe4" providerId="LiveId" clId="{010B276B-440B-44DC-968F-A94025F4F9E5}" dt="2025-05-14T07:17:49.500" v="248" actId="1076"/>
          <ac:spMkLst>
            <pc:docMk/>
            <pc:sldMk cId="3977649515" sldId="267"/>
            <ac:spMk id="5" creationId="{3BF2E544-2B4F-67B3-16AD-633A98EA6A2F}"/>
          </ac:spMkLst>
        </pc:spChg>
      </pc:sldChg>
      <pc:sldChg chg="modSp mod">
        <pc:chgData name="N N" userId="4aee2620afbe8fe4" providerId="LiveId" clId="{010B276B-440B-44DC-968F-A94025F4F9E5}" dt="2025-05-14T11:19:06.492" v="294" actId="20577"/>
        <pc:sldMkLst>
          <pc:docMk/>
          <pc:sldMk cId="3319276767" sldId="269"/>
        </pc:sldMkLst>
        <pc:spChg chg="mod">
          <ac:chgData name="N N" userId="4aee2620afbe8fe4" providerId="LiveId" clId="{010B276B-440B-44DC-968F-A94025F4F9E5}" dt="2025-05-14T11:19:06.492" v="294" actId="20577"/>
          <ac:spMkLst>
            <pc:docMk/>
            <pc:sldMk cId="3319276767" sldId="269"/>
            <ac:spMk id="2" creationId="{B678F6BF-E0CC-2EFE-FA9D-67D485C8964A}"/>
          </ac:spMkLst>
        </pc:spChg>
        <pc:spChg chg="mod">
          <ac:chgData name="N N" userId="4aee2620afbe8fe4" providerId="LiveId" clId="{010B276B-440B-44DC-968F-A94025F4F9E5}" dt="2025-05-14T07:18:06.025" v="249" actId="1076"/>
          <ac:spMkLst>
            <pc:docMk/>
            <pc:sldMk cId="3319276767" sldId="269"/>
            <ac:spMk id="6" creationId="{B26B97D1-C99F-35D1-284F-DD257D2CBEC1}"/>
          </ac:spMkLst>
        </pc:spChg>
      </pc:sldChg>
      <pc:sldChg chg="modSp mod">
        <pc:chgData name="N N" userId="4aee2620afbe8fe4" providerId="LiveId" clId="{010B276B-440B-44DC-968F-A94025F4F9E5}" dt="2025-05-14T07:55:17.765" v="277" actId="207"/>
        <pc:sldMkLst>
          <pc:docMk/>
          <pc:sldMk cId="2026353540" sldId="270"/>
        </pc:sldMkLst>
        <pc:spChg chg="mod">
          <ac:chgData name="N N" userId="4aee2620afbe8fe4" providerId="LiveId" clId="{010B276B-440B-44DC-968F-A94025F4F9E5}" dt="2025-05-14T07:55:17.765" v="277" actId="207"/>
          <ac:spMkLst>
            <pc:docMk/>
            <pc:sldMk cId="2026353540" sldId="270"/>
            <ac:spMk id="4" creationId="{C3254A01-BD2F-4B6E-AA81-8D860CB2B2D5}"/>
          </ac:spMkLst>
        </pc:spChg>
      </pc:sldChg>
      <pc:sldChg chg="modSp mod">
        <pc:chgData name="N N" userId="4aee2620afbe8fe4" providerId="LiveId" clId="{010B276B-440B-44DC-968F-A94025F4F9E5}" dt="2025-05-14T07:18:39.986" v="257" actId="20577"/>
        <pc:sldMkLst>
          <pc:docMk/>
          <pc:sldMk cId="336719581" sldId="271"/>
        </pc:sldMkLst>
        <pc:spChg chg="mod">
          <ac:chgData name="N N" userId="4aee2620afbe8fe4" providerId="LiveId" clId="{010B276B-440B-44DC-968F-A94025F4F9E5}" dt="2025-05-14T07:18:39.986" v="257" actId="20577"/>
          <ac:spMkLst>
            <pc:docMk/>
            <pc:sldMk cId="336719581" sldId="271"/>
            <ac:spMk id="5" creationId="{6484D152-D543-2125-7EBD-2FEDA3D8CFCC}"/>
          </ac:spMkLst>
        </pc:spChg>
      </pc:sldChg>
      <pc:sldChg chg="modSp mod">
        <pc:chgData name="N N" userId="4aee2620afbe8fe4" providerId="LiveId" clId="{010B276B-440B-44DC-968F-A94025F4F9E5}" dt="2025-05-14T07:18:45.791" v="258" actId="1076"/>
        <pc:sldMkLst>
          <pc:docMk/>
          <pc:sldMk cId="3986745430" sldId="272"/>
        </pc:sldMkLst>
        <pc:spChg chg="mod">
          <ac:chgData name="N N" userId="4aee2620afbe8fe4" providerId="LiveId" clId="{010B276B-440B-44DC-968F-A94025F4F9E5}" dt="2025-05-14T07:18:45.791" v="258" actId="1076"/>
          <ac:spMkLst>
            <pc:docMk/>
            <pc:sldMk cId="3986745430" sldId="272"/>
            <ac:spMk id="2" creationId="{B7BC758C-9ECB-9718-50E1-6206E1B65A0B}"/>
          </ac:spMkLst>
        </pc:spChg>
      </pc:sldChg>
      <pc:sldChg chg="modSp mod">
        <pc:chgData name="N N" userId="4aee2620afbe8fe4" providerId="LiveId" clId="{010B276B-440B-44DC-968F-A94025F4F9E5}" dt="2025-05-14T11:19:40.698" v="297" actId="1076"/>
        <pc:sldMkLst>
          <pc:docMk/>
          <pc:sldMk cId="1113840634" sldId="273"/>
        </pc:sldMkLst>
        <pc:spChg chg="mod">
          <ac:chgData name="N N" userId="4aee2620afbe8fe4" providerId="LiveId" clId="{010B276B-440B-44DC-968F-A94025F4F9E5}" dt="2025-05-14T11:19:40.698" v="297" actId="1076"/>
          <ac:spMkLst>
            <pc:docMk/>
            <pc:sldMk cId="1113840634" sldId="273"/>
            <ac:spMk id="2" creationId="{BE531A36-8203-7A45-59CB-4D2A89512C5F}"/>
          </ac:spMkLst>
        </pc:spChg>
      </pc:sldChg>
      <pc:sldChg chg="modSp mod">
        <pc:chgData name="N N" userId="4aee2620afbe8fe4" providerId="LiveId" clId="{010B276B-440B-44DC-968F-A94025F4F9E5}" dt="2025-05-19T20:52:06.267" v="433" actId="1038"/>
        <pc:sldMkLst>
          <pc:docMk/>
          <pc:sldMk cId="2828817085" sldId="275"/>
        </pc:sldMkLst>
        <pc:spChg chg="mod">
          <ac:chgData name="N N" userId="4aee2620afbe8fe4" providerId="LiveId" clId="{010B276B-440B-44DC-968F-A94025F4F9E5}" dt="2025-05-19T20:52:06.267" v="433" actId="1038"/>
          <ac:spMkLst>
            <pc:docMk/>
            <pc:sldMk cId="2828817085" sldId="275"/>
            <ac:spMk id="6" creationId="{53E69ED7-C01B-D6DE-8297-9D4040928154}"/>
          </ac:spMkLst>
        </pc:spChg>
        <pc:spChg chg="mod">
          <ac:chgData name="N N" userId="4aee2620afbe8fe4" providerId="LiveId" clId="{010B276B-440B-44DC-968F-A94025F4F9E5}" dt="2025-05-14T07:18:58.750" v="259" actId="1076"/>
          <ac:spMkLst>
            <pc:docMk/>
            <pc:sldMk cId="2828817085" sldId="275"/>
            <ac:spMk id="7" creationId="{14C13B13-F109-57F4-FAC3-F9C959467806}"/>
          </ac:spMkLst>
        </pc:spChg>
      </pc:sldChg>
      <pc:sldChg chg="modSp mod">
        <pc:chgData name="N N" userId="4aee2620afbe8fe4" providerId="LiveId" clId="{010B276B-440B-44DC-968F-A94025F4F9E5}" dt="2025-05-14T07:19:15.251" v="263" actId="1076"/>
        <pc:sldMkLst>
          <pc:docMk/>
          <pc:sldMk cId="724831534" sldId="277"/>
        </pc:sldMkLst>
        <pc:picChg chg="mod">
          <ac:chgData name="N N" userId="4aee2620afbe8fe4" providerId="LiveId" clId="{010B276B-440B-44DC-968F-A94025F4F9E5}" dt="2025-05-14T07:19:15.251" v="263" actId="1076"/>
          <ac:picMkLst>
            <pc:docMk/>
            <pc:sldMk cId="724831534" sldId="277"/>
            <ac:picMk id="5" creationId="{4D03F9B8-4435-ED21-E0F2-601FE51EA5BF}"/>
          </ac:picMkLst>
        </pc:picChg>
        <pc:picChg chg="mod">
          <ac:chgData name="N N" userId="4aee2620afbe8fe4" providerId="LiveId" clId="{010B276B-440B-44DC-968F-A94025F4F9E5}" dt="2025-05-14T07:19:13.465" v="262" actId="1076"/>
          <ac:picMkLst>
            <pc:docMk/>
            <pc:sldMk cId="724831534" sldId="277"/>
            <ac:picMk id="6" creationId="{18499D70-496F-AFB8-DCC2-9229B3150B5D}"/>
          </ac:picMkLst>
        </pc:picChg>
      </pc:sldChg>
      <pc:sldChg chg="modSp mod">
        <pc:chgData name="N N" userId="4aee2620afbe8fe4" providerId="LiveId" clId="{010B276B-440B-44DC-968F-A94025F4F9E5}" dt="2025-05-14T11:19:56.830" v="298" actId="1076"/>
        <pc:sldMkLst>
          <pc:docMk/>
          <pc:sldMk cId="2047460678" sldId="278"/>
        </pc:sldMkLst>
        <pc:spChg chg="mod">
          <ac:chgData name="N N" userId="4aee2620afbe8fe4" providerId="LiveId" clId="{010B276B-440B-44DC-968F-A94025F4F9E5}" dt="2025-05-14T11:19:56.830" v="298" actId="1076"/>
          <ac:spMkLst>
            <pc:docMk/>
            <pc:sldMk cId="2047460678" sldId="278"/>
            <ac:spMk id="4" creationId="{4F65FCAA-03E7-F770-CFA6-4BFF62D29614}"/>
          </ac:spMkLst>
        </pc:spChg>
      </pc:sldChg>
      <pc:sldChg chg="addSp modSp mod">
        <pc:chgData name="N N" userId="4aee2620afbe8fe4" providerId="LiveId" clId="{010B276B-440B-44DC-968F-A94025F4F9E5}" dt="2025-05-14T07:08:50.332" v="50" actId="164"/>
        <pc:sldMkLst>
          <pc:docMk/>
          <pc:sldMk cId="2340816903" sldId="280"/>
        </pc:sldMkLst>
        <pc:spChg chg="add mod">
          <ac:chgData name="N N" userId="4aee2620afbe8fe4" providerId="LiveId" clId="{010B276B-440B-44DC-968F-A94025F4F9E5}" dt="2025-05-14T07:08:37.470" v="47" actId="1076"/>
          <ac:spMkLst>
            <pc:docMk/>
            <pc:sldMk cId="2340816903" sldId="280"/>
            <ac:spMk id="4" creationId="{07742E42-37F2-957D-BF2E-AE87D24E69F0}"/>
          </ac:spMkLst>
        </pc:spChg>
        <pc:spChg chg="add mod">
          <ac:chgData name="N N" userId="4aee2620afbe8fe4" providerId="LiveId" clId="{010B276B-440B-44DC-968F-A94025F4F9E5}" dt="2025-05-14T07:08:50.332" v="50" actId="164"/>
          <ac:spMkLst>
            <pc:docMk/>
            <pc:sldMk cId="2340816903" sldId="280"/>
            <ac:spMk id="5" creationId="{B7654CCF-0351-D380-CA07-4A205407D4D9}"/>
          </ac:spMkLst>
        </pc:spChg>
        <pc:grpChg chg="mod">
          <ac:chgData name="N N" userId="4aee2620afbe8fe4" providerId="LiveId" clId="{010B276B-440B-44DC-968F-A94025F4F9E5}" dt="2025-05-14T07:08:50.332" v="50" actId="164"/>
          <ac:grpSpMkLst>
            <pc:docMk/>
            <pc:sldMk cId="2340816903" sldId="280"/>
            <ac:grpSpMk id="2" creationId="{508C729F-CFE7-6704-692B-8E760CF430CE}"/>
          </ac:grpSpMkLst>
        </pc:grpChg>
        <pc:grpChg chg="add mod">
          <ac:chgData name="N N" userId="4aee2620afbe8fe4" providerId="LiveId" clId="{010B276B-440B-44DC-968F-A94025F4F9E5}" dt="2025-05-14T07:08:50.332" v="50" actId="164"/>
          <ac:grpSpMkLst>
            <pc:docMk/>
            <pc:sldMk cId="2340816903" sldId="280"/>
            <ac:grpSpMk id="6" creationId="{7D13B73B-06B1-B21D-5A13-E7D36CE4C0EB}"/>
          </ac:grpSpMkLst>
        </pc:grpChg>
      </pc:sldChg>
      <pc:sldChg chg="del">
        <pc:chgData name="N N" userId="4aee2620afbe8fe4" providerId="LiveId" clId="{010B276B-440B-44DC-968F-A94025F4F9E5}" dt="2025-05-19T10:44:14.980" v="335" actId="47"/>
        <pc:sldMkLst>
          <pc:docMk/>
          <pc:sldMk cId="3242292938" sldId="281"/>
        </pc:sldMkLst>
      </pc:sldChg>
      <pc:sldChg chg="modSp mod">
        <pc:chgData name="N N" userId="4aee2620afbe8fe4" providerId="LiveId" clId="{010B276B-440B-44DC-968F-A94025F4F9E5}" dt="2025-05-19T21:11:06.621" v="446" actId="1076"/>
        <pc:sldMkLst>
          <pc:docMk/>
          <pc:sldMk cId="3603946460" sldId="283"/>
        </pc:sldMkLst>
        <pc:spChg chg="mod">
          <ac:chgData name="N N" userId="4aee2620afbe8fe4" providerId="LiveId" clId="{010B276B-440B-44DC-968F-A94025F4F9E5}" dt="2025-05-19T21:11:06.621" v="446" actId="1076"/>
          <ac:spMkLst>
            <pc:docMk/>
            <pc:sldMk cId="3603946460" sldId="283"/>
            <ac:spMk id="3" creationId="{13F9A2BB-5AB7-6CA7-AD89-33F011F24F90}"/>
          </ac:spMkLst>
        </pc:spChg>
        <pc:spChg chg="mod">
          <ac:chgData name="N N" userId="4aee2620afbe8fe4" providerId="LiveId" clId="{010B276B-440B-44DC-968F-A94025F4F9E5}" dt="2025-05-19T21:11:00.046" v="443" actId="1076"/>
          <ac:spMkLst>
            <pc:docMk/>
            <pc:sldMk cId="3603946460" sldId="283"/>
            <ac:spMk id="4" creationId="{C322E93F-FFFE-40F0-2230-987E0567A6D3}"/>
          </ac:spMkLst>
        </pc:spChg>
      </pc:sldChg>
      <pc:sldChg chg="modSp mod">
        <pc:chgData name="N N" userId="4aee2620afbe8fe4" providerId="LiveId" clId="{010B276B-440B-44DC-968F-A94025F4F9E5}" dt="2025-05-14T07:09:21.541" v="51" actId="20577"/>
        <pc:sldMkLst>
          <pc:docMk/>
          <pc:sldMk cId="837814893" sldId="284"/>
        </pc:sldMkLst>
        <pc:graphicFrameChg chg="modGraphic">
          <ac:chgData name="N N" userId="4aee2620afbe8fe4" providerId="LiveId" clId="{010B276B-440B-44DC-968F-A94025F4F9E5}" dt="2025-05-14T07:09:21.541" v="51" actId="20577"/>
          <ac:graphicFrameMkLst>
            <pc:docMk/>
            <pc:sldMk cId="837814893" sldId="284"/>
            <ac:graphicFrameMk id="3" creationId="{FAE2B263-33B0-834A-87FC-D4DF1FD37241}"/>
          </ac:graphicFrameMkLst>
        </pc:graphicFrameChg>
      </pc:sldChg>
      <pc:sldChg chg="modSp mod">
        <pc:chgData name="N N" userId="4aee2620afbe8fe4" providerId="LiveId" clId="{010B276B-440B-44DC-968F-A94025F4F9E5}" dt="2025-05-19T21:17:48.182" v="453" actId="1076"/>
        <pc:sldMkLst>
          <pc:docMk/>
          <pc:sldMk cId="3431865174" sldId="285"/>
        </pc:sldMkLst>
        <pc:spChg chg="mod">
          <ac:chgData name="N N" userId="4aee2620afbe8fe4" providerId="LiveId" clId="{010B276B-440B-44DC-968F-A94025F4F9E5}" dt="2025-05-19T21:17:38.960" v="450" actId="1076"/>
          <ac:spMkLst>
            <pc:docMk/>
            <pc:sldMk cId="3431865174" sldId="285"/>
            <ac:spMk id="5" creationId="{813C40AF-7678-C0F5-6EFE-E3852F81216F}"/>
          </ac:spMkLst>
        </pc:spChg>
        <pc:picChg chg="mod">
          <ac:chgData name="N N" userId="4aee2620afbe8fe4" providerId="LiveId" clId="{010B276B-440B-44DC-968F-A94025F4F9E5}" dt="2025-05-19T21:17:42.227" v="451" actId="14100"/>
          <ac:picMkLst>
            <pc:docMk/>
            <pc:sldMk cId="3431865174" sldId="285"/>
            <ac:picMk id="4" creationId="{9637B2BC-1E68-CA6B-BF49-2303986EC045}"/>
          </ac:picMkLst>
        </pc:picChg>
        <pc:picChg chg="mod">
          <ac:chgData name="N N" userId="4aee2620afbe8fe4" providerId="LiveId" clId="{010B276B-440B-44DC-968F-A94025F4F9E5}" dt="2025-05-19T21:17:48.182" v="453" actId="1076"/>
          <ac:picMkLst>
            <pc:docMk/>
            <pc:sldMk cId="3431865174" sldId="285"/>
            <ac:picMk id="6" creationId="{FB684D37-110F-4D4D-3B6A-36304DF09B37}"/>
          </ac:picMkLst>
        </pc:picChg>
      </pc:sldChg>
      <pc:sldChg chg="modSp mod">
        <pc:chgData name="N N" userId="4aee2620afbe8fe4" providerId="LiveId" clId="{010B276B-440B-44DC-968F-A94025F4F9E5}" dt="2025-05-19T21:16:44.568" v="449" actId="1076"/>
        <pc:sldMkLst>
          <pc:docMk/>
          <pc:sldMk cId="2271589071" sldId="286"/>
        </pc:sldMkLst>
        <pc:spChg chg="mod">
          <ac:chgData name="N N" userId="4aee2620afbe8fe4" providerId="LiveId" clId="{010B276B-440B-44DC-968F-A94025F4F9E5}" dt="2025-05-19T21:16:44.568" v="449" actId="1076"/>
          <ac:spMkLst>
            <pc:docMk/>
            <pc:sldMk cId="2271589071" sldId="286"/>
            <ac:spMk id="4" creationId="{F2059B60-0F32-5DDC-BC54-ECE330EBD1C9}"/>
          </ac:spMkLst>
        </pc:spChg>
      </pc:sldChg>
      <pc:sldChg chg="modSp mod">
        <pc:chgData name="N N" userId="4aee2620afbe8fe4" providerId="LiveId" clId="{010B276B-440B-44DC-968F-A94025F4F9E5}" dt="2025-05-19T21:18:00.443" v="456" actId="1076"/>
        <pc:sldMkLst>
          <pc:docMk/>
          <pc:sldMk cId="34233926" sldId="287"/>
        </pc:sldMkLst>
        <pc:picChg chg="mod">
          <ac:chgData name="N N" userId="4aee2620afbe8fe4" providerId="LiveId" clId="{010B276B-440B-44DC-968F-A94025F4F9E5}" dt="2025-05-19T21:18:00.443" v="456" actId="1076"/>
          <ac:picMkLst>
            <pc:docMk/>
            <pc:sldMk cId="34233926" sldId="287"/>
            <ac:picMk id="2" creationId="{0BA6FCC9-188D-E2C5-4495-2E081D28326E}"/>
          </ac:picMkLst>
        </pc:picChg>
        <pc:picChg chg="mod">
          <ac:chgData name="N N" userId="4aee2620afbe8fe4" providerId="LiveId" clId="{010B276B-440B-44DC-968F-A94025F4F9E5}" dt="2025-05-19T21:17:53.229" v="454" actId="14100"/>
          <ac:picMkLst>
            <pc:docMk/>
            <pc:sldMk cId="34233926" sldId="287"/>
            <ac:picMk id="4" creationId="{1FB38E0B-F9F7-E877-FF04-9D70BD51A446}"/>
          </ac:picMkLst>
        </pc:picChg>
      </pc:sldChg>
      <pc:sldChg chg="modSp mod">
        <pc:chgData name="N N" userId="4aee2620afbe8fe4" providerId="LiveId" clId="{010B276B-440B-44DC-968F-A94025F4F9E5}" dt="2025-05-19T21:20:45.707" v="461" actId="1076"/>
        <pc:sldMkLst>
          <pc:docMk/>
          <pc:sldMk cId="3081200223" sldId="288"/>
        </pc:sldMkLst>
        <pc:spChg chg="mod">
          <ac:chgData name="N N" userId="4aee2620afbe8fe4" providerId="LiveId" clId="{010B276B-440B-44DC-968F-A94025F4F9E5}" dt="2025-05-19T21:20:41.808" v="460" actId="1076"/>
          <ac:spMkLst>
            <pc:docMk/>
            <pc:sldMk cId="3081200223" sldId="288"/>
            <ac:spMk id="3" creationId="{B7D83063-1DC4-6580-058F-819095E7BBB9}"/>
          </ac:spMkLst>
        </pc:spChg>
        <pc:spChg chg="mod">
          <ac:chgData name="N N" userId="4aee2620afbe8fe4" providerId="LiveId" clId="{010B276B-440B-44DC-968F-A94025F4F9E5}" dt="2025-05-19T21:20:45.707" v="461" actId="1076"/>
          <ac:spMkLst>
            <pc:docMk/>
            <pc:sldMk cId="3081200223" sldId="288"/>
            <ac:spMk id="4" creationId="{6E175DFA-9C36-6501-B165-2BDFAA84F65B}"/>
          </ac:spMkLst>
        </pc:spChg>
      </pc:sldChg>
      <pc:sldChg chg="modSp mod">
        <pc:chgData name="N N" userId="4aee2620afbe8fe4" providerId="LiveId" clId="{010B276B-440B-44DC-968F-A94025F4F9E5}" dt="2025-05-19T21:21:47.838" v="467" actId="14100"/>
        <pc:sldMkLst>
          <pc:docMk/>
          <pc:sldMk cId="2084991348" sldId="289"/>
        </pc:sldMkLst>
        <pc:spChg chg="mod">
          <ac:chgData name="N N" userId="4aee2620afbe8fe4" providerId="LiveId" clId="{010B276B-440B-44DC-968F-A94025F4F9E5}" dt="2025-05-19T21:21:33.372" v="462" actId="1076"/>
          <ac:spMkLst>
            <pc:docMk/>
            <pc:sldMk cId="2084991348" sldId="289"/>
            <ac:spMk id="5" creationId="{4382D0CA-5780-EA26-03F2-48BD50DA9BB2}"/>
          </ac:spMkLst>
        </pc:spChg>
        <pc:picChg chg="mod">
          <ac:chgData name="N N" userId="4aee2620afbe8fe4" providerId="LiveId" clId="{010B276B-440B-44DC-968F-A94025F4F9E5}" dt="2025-05-19T21:21:47.838" v="467" actId="14100"/>
          <ac:picMkLst>
            <pc:docMk/>
            <pc:sldMk cId="2084991348" sldId="289"/>
            <ac:picMk id="3" creationId="{496EA9E8-99B9-A561-7AF8-9B75C42BAD48}"/>
          </ac:picMkLst>
        </pc:picChg>
        <pc:picChg chg="mod">
          <ac:chgData name="N N" userId="4aee2620afbe8fe4" providerId="LiveId" clId="{010B276B-440B-44DC-968F-A94025F4F9E5}" dt="2025-05-19T21:21:45.480" v="465" actId="14100"/>
          <ac:picMkLst>
            <pc:docMk/>
            <pc:sldMk cId="2084991348" sldId="289"/>
            <ac:picMk id="4" creationId="{ED28F1F2-B88F-A759-AD1A-954E6AD92605}"/>
          </ac:picMkLst>
        </pc:picChg>
      </pc:sldChg>
      <pc:sldChg chg="modSp mod">
        <pc:chgData name="N N" userId="4aee2620afbe8fe4" providerId="LiveId" clId="{010B276B-440B-44DC-968F-A94025F4F9E5}" dt="2025-05-19T21:28:12.671" v="469" actId="1076"/>
        <pc:sldMkLst>
          <pc:docMk/>
          <pc:sldMk cId="2560783138" sldId="294"/>
        </pc:sldMkLst>
        <pc:spChg chg="mod">
          <ac:chgData name="N N" userId="4aee2620afbe8fe4" providerId="LiveId" clId="{010B276B-440B-44DC-968F-A94025F4F9E5}" dt="2025-05-19T21:28:08.134" v="468" actId="1076"/>
          <ac:spMkLst>
            <pc:docMk/>
            <pc:sldMk cId="2560783138" sldId="294"/>
            <ac:spMk id="2" creationId="{01E1CA0B-6620-308C-24C8-BC1C6F68C034}"/>
          </ac:spMkLst>
        </pc:spChg>
        <pc:grpChg chg="mod">
          <ac:chgData name="N N" userId="4aee2620afbe8fe4" providerId="LiveId" clId="{010B276B-440B-44DC-968F-A94025F4F9E5}" dt="2025-05-19T21:28:12.671" v="469" actId="1076"/>
          <ac:grpSpMkLst>
            <pc:docMk/>
            <pc:sldMk cId="2560783138" sldId="294"/>
            <ac:grpSpMk id="17" creationId="{BA69F373-8E8B-3881-FCC2-0467FAFF13C8}"/>
          </ac:grpSpMkLst>
        </pc:grpChg>
      </pc:sldChg>
      <pc:sldChg chg="modSp mod">
        <pc:chgData name="N N" userId="4aee2620afbe8fe4" providerId="LiveId" clId="{010B276B-440B-44DC-968F-A94025F4F9E5}" dt="2025-05-19T21:33:10.553" v="546" actId="20577"/>
        <pc:sldMkLst>
          <pc:docMk/>
          <pc:sldMk cId="3647059924" sldId="304"/>
        </pc:sldMkLst>
        <pc:spChg chg="mod">
          <ac:chgData name="N N" userId="4aee2620afbe8fe4" providerId="LiveId" clId="{010B276B-440B-44DC-968F-A94025F4F9E5}" dt="2025-05-19T21:33:10.553" v="546" actId="20577"/>
          <ac:spMkLst>
            <pc:docMk/>
            <pc:sldMk cId="3647059924" sldId="304"/>
            <ac:spMk id="2" creationId="{8CA9DEA9-FA60-928F-CCDF-1460F1D2D4DB}"/>
          </ac:spMkLst>
        </pc:spChg>
      </pc:sldChg>
      <pc:sldChg chg="modSp mod">
        <pc:chgData name="N N" userId="4aee2620afbe8fe4" providerId="LiveId" clId="{010B276B-440B-44DC-968F-A94025F4F9E5}" dt="2025-05-14T07:07:43.140" v="41" actId="1076"/>
        <pc:sldMkLst>
          <pc:docMk/>
          <pc:sldMk cId="1832121974" sldId="307"/>
        </pc:sldMkLst>
        <pc:spChg chg="mod">
          <ac:chgData name="N N" userId="4aee2620afbe8fe4" providerId="LiveId" clId="{010B276B-440B-44DC-968F-A94025F4F9E5}" dt="2025-05-14T07:07:43.140" v="41" actId="1076"/>
          <ac:spMkLst>
            <pc:docMk/>
            <pc:sldMk cId="1832121974" sldId="307"/>
            <ac:spMk id="3" creationId="{5B9BACED-A21A-C9F2-B65A-CA337991E5D2}"/>
          </ac:spMkLst>
        </pc:spChg>
      </pc:sldChg>
      <pc:sldChg chg="modSp mod">
        <pc:chgData name="N N" userId="4aee2620afbe8fe4" providerId="LiveId" clId="{010B276B-440B-44DC-968F-A94025F4F9E5}" dt="2025-05-14T07:07:14.995" v="4" actId="14100"/>
        <pc:sldMkLst>
          <pc:docMk/>
          <pc:sldMk cId="2306380158" sldId="308"/>
        </pc:sldMkLst>
        <pc:spChg chg="mod">
          <ac:chgData name="N N" userId="4aee2620afbe8fe4" providerId="LiveId" clId="{010B276B-440B-44DC-968F-A94025F4F9E5}" dt="2025-05-14T07:07:14.995" v="4" actId="14100"/>
          <ac:spMkLst>
            <pc:docMk/>
            <pc:sldMk cId="2306380158" sldId="308"/>
            <ac:spMk id="2" creationId="{9BCED2C7-7938-147C-0A03-3CAFB4A5F2F1}"/>
          </ac:spMkLst>
        </pc:spChg>
      </pc:sldChg>
      <pc:sldChg chg="addSp delSp modSp add mod ord">
        <pc:chgData name="N N" userId="4aee2620afbe8fe4" providerId="LiveId" clId="{010B276B-440B-44DC-968F-A94025F4F9E5}" dt="2025-05-19T20:56:36.060" v="437"/>
        <pc:sldMkLst>
          <pc:docMk/>
          <pc:sldMk cId="288059900" sldId="309"/>
        </pc:sldMkLst>
        <pc:graphicFrameChg chg="add mod modGraphic">
          <ac:chgData name="N N" userId="4aee2620afbe8fe4" providerId="LiveId" clId="{010B276B-440B-44DC-968F-A94025F4F9E5}" dt="2025-05-14T07:23:42.108" v="265" actId="403"/>
          <ac:graphicFrameMkLst>
            <pc:docMk/>
            <pc:sldMk cId="288059900" sldId="309"/>
            <ac:graphicFrameMk id="2" creationId="{344C0B67-7649-3872-9332-9D20C815C62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9A72971-7631-499C-B06B-121A70E48B9D}" type="datetimeFigureOut">
              <a:rPr lang="tr-TR" smtClean="0"/>
              <a:t>19.05.2025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88435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19.05.2025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06305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19.05.2025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66911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19.05.2025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163726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9A72971-7631-499C-B06B-121A70E48B9D}" type="datetimeFigureOut">
              <a:rPr lang="tr-TR" smtClean="0"/>
              <a:t>19.05.2025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408233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9A72971-7631-499C-B06B-121A70E48B9D}" type="datetimeFigureOut">
              <a:rPr lang="tr-TR" smtClean="0"/>
              <a:t>19.05.2025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22545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9A72971-7631-499C-B06B-121A70E48B9D}" type="datetimeFigureOut">
              <a:rPr lang="tr-TR" smtClean="0"/>
              <a:t>19.05.2025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58127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9A72971-7631-499C-B06B-121A70E48B9D}" type="datetimeFigureOut">
              <a:rPr lang="tr-TR" smtClean="0"/>
              <a:t>19.05.2025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56238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A72971-7631-499C-B06B-121A70E48B9D}" type="datetimeFigureOut">
              <a:rPr lang="tr-TR" smtClean="0"/>
              <a:t>19.05.2025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33583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19.05.2025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33044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19.05.2025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a:p>
        </p:txBody>
      </p:sp>
    </p:spTree>
    <p:extLst>
      <p:ext uri="{BB962C8B-B14F-4D97-AF65-F5344CB8AC3E}">
        <p14:creationId xmlns:p14="http://schemas.microsoft.com/office/powerpoint/2010/main" val="210260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72971-7631-499C-B06B-121A70E48B9D}" type="datetimeFigureOut">
              <a:rPr lang="tr-TR" smtClean="0"/>
              <a:t>19.05.2025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16E3B-54A6-41E0-8071-02B5AD24C0BA}" type="slidenum">
              <a:rPr lang="tr-TR" smtClean="0"/>
              <a:t>‹#›</a:t>
            </a:fld>
            <a:endParaRPr lang="tr-TR"/>
          </a:p>
        </p:txBody>
      </p:sp>
    </p:spTree>
    <p:extLst>
      <p:ext uri="{BB962C8B-B14F-4D97-AF65-F5344CB8AC3E}">
        <p14:creationId xmlns:p14="http://schemas.microsoft.com/office/powerpoint/2010/main" val="233041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mailto:kalite@tarsus.edu.tr"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hyperlink" Target="mailto:dogancavmak@tarsus.edu.t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1094141" y="2795042"/>
            <a:ext cx="10420526" cy="923330"/>
          </a:xfrm>
          <a:prstGeom prst="rect">
            <a:avLst/>
          </a:prstGeom>
          <a:noFill/>
        </p:spPr>
        <p:txBody>
          <a:bodyPr wrap="square" rtlCol="0">
            <a:spAutoFit/>
          </a:bodyPr>
          <a:lstStyle/>
          <a:p>
            <a:pPr algn="ctr"/>
            <a:r>
              <a:rPr lang="tr-TR" sz="5400" b="1" dirty="0">
                <a:solidFill>
                  <a:srgbClr val="192E5A"/>
                </a:solidFill>
                <a:latin typeface="Times New Roman" panose="02020603050405020304" pitchFamily="18" charset="0"/>
                <a:cs typeface="Times New Roman" panose="02020603050405020304" pitchFamily="18" charset="0"/>
              </a:rPr>
              <a:t>Süreç ve Kalite Yönetim Sistemi</a:t>
            </a:r>
          </a:p>
        </p:txBody>
      </p:sp>
      <p:sp>
        <p:nvSpPr>
          <p:cNvPr id="5" name="Metin kutusu 4"/>
          <p:cNvSpPr txBox="1"/>
          <p:nvPr/>
        </p:nvSpPr>
        <p:spPr>
          <a:xfrm>
            <a:off x="4476482" y="4062958"/>
            <a:ext cx="3239035" cy="1785104"/>
          </a:xfrm>
          <a:prstGeom prst="rect">
            <a:avLst/>
          </a:prstGeom>
          <a:noFill/>
        </p:spPr>
        <p:txBody>
          <a:bodyPr wrap="square" rtlCol="0">
            <a:spAutoFit/>
          </a:bodyPr>
          <a:lstStyle/>
          <a:p>
            <a:pPr algn="ctr">
              <a:lnSpc>
                <a:spcPct val="150000"/>
              </a:lnSpc>
            </a:pPr>
            <a:r>
              <a:rPr lang="tr-TR" sz="2400" dirty="0" err="1">
                <a:solidFill>
                  <a:srgbClr val="192E5A"/>
                </a:solidFill>
                <a:latin typeface="Times New Roman" panose="02020603050405020304" pitchFamily="18" charset="0"/>
                <a:cs typeface="Times New Roman" panose="02020603050405020304" pitchFamily="18" charset="0"/>
              </a:rPr>
              <a:t>Doğancan</a:t>
            </a:r>
            <a:r>
              <a:rPr lang="tr-TR" sz="2400" dirty="0">
                <a:solidFill>
                  <a:srgbClr val="192E5A"/>
                </a:solidFill>
                <a:latin typeface="Times New Roman" panose="02020603050405020304" pitchFamily="18" charset="0"/>
                <a:cs typeface="Times New Roman" panose="02020603050405020304" pitchFamily="18" charset="0"/>
              </a:rPr>
              <a:t> ÇAVMAK</a:t>
            </a:r>
          </a:p>
          <a:p>
            <a:pPr algn="ctr">
              <a:lnSpc>
                <a:spcPct val="150000"/>
              </a:lnSpc>
            </a:pPr>
            <a:r>
              <a:rPr lang="tr-TR" sz="2000" dirty="0">
                <a:solidFill>
                  <a:srgbClr val="192E5A"/>
                </a:solidFill>
                <a:latin typeface="Times New Roman" panose="02020603050405020304" pitchFamily="18" charset="0"/>
                <a:cs typeface="Times New Roman" panose="02020603050405020304" pitchFamily="18" charset="0"/>
              </a:rPr>
              <a:t>Kalite Koordinatörlüğü</a:t>
            </a:r>
          </a:p>
          <a:p>
            <a:pPr algn="ctr"/>
            <a:endParaRPr lang="tr-TR" sz="2400" dirty="0">
              <a:solidFill>
                <a:srgbClr val="192E5A"/>
              </a:solidFill>
              <a:latin typeface="Times New Roman" panose="02020603050405020304" pitchFamily="18" charset="0"/>
              <a:cs typeface="Times New Roman" panose="02020603050405020304" pitchFamily="18" charset="0"/>
            </a:endParaRPr>
          </a:p>
          <a:p>
            <a:pPr algn="ctr"/>
            <a:r>
              <a:rPr lang="tr-TR" sz="2000" dirty="0">
                <a:solidFill>
                  <a:srgbClr val="192E5A"/>
                </a:solidFill>
                <a:latin typeface="Times New Roman" panose="02020603050405020304" pitchFamily="18" charset="0"/>
                <a:cs typeface="Times New Roman" panose="02020603050405020304" pitchFamily="18" charset="0"/>
              </a:rPr>
              <a:t>20.05.2025</a:t>
            </a:r>
          </a:p>
        </p:txBody>
      </p:sp>
    </p:spTree>
    <p:extLst>
      <p:ext uri="{BB962C8B-B14F-4D97-AF65-F5344CB8AC3E}">
        <p14:creationId xmlns:p14="http://schemas.microsoft.com/office/powerpoint/2010/main" val="21393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321B47-18A3-F233-43CB-F607B73C36EC}"/>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B26B97D1-C99F-35D1-284F-DD257D2CBEC1}"/>
              </a:ext>
            </a:extLst>
          </p:cNvPr>
          <p:cNvSpPr txBox="1"/>
          <p:nvPr/>
        </p:nvSpPr>
        <p:spPr>
          <a:xfrm>
            <a:off x="2986414" y="771359"/>
            <a:ext cx="5536845" cy="646331"/>
          </a:xfrm>
          <a:prstGeom prst="rect">
            <a:avLst/>
          </a:prstGeom>
          <a:noFill/>
        </p:spPr>
        <p:txBody>
          <a:bodyPr wrap="square" rtlCol="0">
            <a:spAutoFit/>
          </a:bodyPr>
          <a:lstStyle/>
          <a:p>
            <a:pPr algn="ctr"/>
            <a:r>
              <a:rPr lang="tr-TR" sz="3600" b="1" dirty="0">
                <a:solidFill>
                  <a:srgbClr val="192E5A"/>
                </a:solidFill>
              </a:rPr>
              <a:t>YÖKAK Sistemi</a:t>
            </a:r>
          </a:p>
        </p:txBody>
      </p:sp>
      <p:sp>
        <p:nvSpPr>
          <p:cNvPr id="2" name="İçerik Yer Tutucusu 2">
            <a:extLst>
              <a:ext uri="{FF2B5EF4-FFF2-40B4-BE49-F238E27FC236}">
                <a16:creationId xmlns:a16="http://schemas.microsoft.com/office/drawing/2014/main" id="{B678F6BF-E0CC-2EFE-FA9D-67D485C8964A}"/>
              </a:ext>
            </a:extLst>
          </p:cNvPr>
          <p:cNvSpPr txBox="1">
            <a:spLocks/>
          </p:cNvSpPr>
          <p:nvPr/>
        </p:nvSpPr>
        <p:spPr>
          <a:xfrm>
            <a:off x="655734" y="2020939"/>
            <a:ext cx="10706533" cy="2816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ü"/>
            </a:pPr>
            <a:r>
              <a:rPr lang="tr-TR" sz="3200" dirty="0">
                <a:solidFill>
                  <a:schemeClr val="accent1">
                    <a:lumMod val="50000"/>
                  </a:schemeClr>
                </a:solidFill>
                <a:latin typeface="Times New Roman" panose="02020603050405020304" pitchFamily="18" charset="0"/>
                <a:cs typeface="Times New Roman" panose="02020603050405020304" pitchFamily="18" charset="0"/>
              </a:rPr>
              <a:t>Liderlik, Yönetişim ve Kalite</a:t>
            </a:r>
            <a:r>
              <a:rPr lang="tr-TR" sz="3200" dirty="0">
                <a:latin typeface="Times New Roman" panose="02020603050405020304" pitchFamily="18" charset="0"/>
                <a:cs typeface="Times New Roman" panose="02020603050405020304" pitchFamily="18" charset="0"/>
              </a:rPr>
              <a:t>, </a:t>
            </a:r>
            <a:r>
              <a:rPr lang="tr-TR" sz="3200" dirty="0">
                <a:solidFill>
                  <a:schemeClr val="accent2">
                    <a:lumMod val="50000"/>
                  </a:schemeClr>
                </a:solidFill>
                <a:latin typeface="Times New Roman" panose="02020603050405020304" pitchFamily="18" charset="0"/>
                <a:cs typeface="Times New Roman" panose="02020603050405020304" pitchFamily="18" charset="0"/>
              </a:rPr>
              <a:t>Eğitim ve Öğretim</a:t>
            </a:r>
            <a:r>
              <a:rPr lang="tr-TR" sz="3200" dirty="0">
                <a:latin typeface="Times New Roman" panose="02020603050405020304" pitchFamily="18" charset="0"/>
                <a:cs typeface="Times New Roman" panose="02020603050405020304" pitchFamily="18" charset="0"/>
              </a:rPr>
              <a:t>, </a:t>
            </a:r>
            <a:r>
              <a:rPr lang="tr-TR" sz="3200" dirty="0">
                <a:solidFill>
                  <a:schemeClr val="accent5">
                    <a:lumMod val="50000"/>
                  </a:schemeClr>
                </a:solidFill>
                <a:latin typeface="Times New Roman" panose="02020603050405020304" pitchFamily="18" charset="0"/>
                <a:cs typeface="Times New Roman" panose="02020603050405020304" pitchFamily="18" charset="0"/>
              </a:rPr>
              <a:t>Araştırma ve Geliştirme </a:t>
            </a:r>
            <a:r>
              <a:rPr lang="tr-TR" sz="3200" dirty="0">
                <a:latin typeface="Times New Roman" panose="02020603050405020304" pitchFamily="18" charset="0"/>
                <a:cs typeface="Times New Roman" panose="02020603050405020304" pitchFamily="18" charset="0"/>
              </a:rPr>
              <a:t>ve </a:t>
            </a:r>
            <a:r>
              <a:rPr lang="tr-TR" sz="3200" dirty="0">
                <a:solidFill>
                  <a:schemeClr val="accent6">
                    <a:lumMod val="50000"/>
                  </a:schemeClr>
                </a:solidFill>
                <a:latin typeface="Times New Roman" panose="02020603050405020304" pitchFamily="18" charset="0"/>
                <a:cs typeface="Times New Roman" panose="02020603050405020304" pitchFamily="18" charset="0"/>
              </a:rPr>
              <a:t>Toplumsal Katkı  </a:t>
            </a:r>
            <a:r>
              <a:rPr lang="tr-TR" sz="3200" dirty="0">
                <a:latin typeface="Times New Roman" panose="02020603050405020304" pitchFamily="18" charset="0"/>
                <a:cs typeface="Times New Roman" panose="02020603050405020304" pitchFamily="18" charset="0"/>
              </a:rPr>
              <a:t>başlıkları altında toplam </a:t>
            </a:r>
            <a:r>
              <a:rPr lang="tr-TR" sz="3200" dirty="0">
                <a:solidFill>
                  <a:srgbClr val="FF0000"/>
                </a:solidFill>
                <a:latin typeface="Times New Roman" panose="02020603050405020304" pitchFamily="18" charset="0"/>
                <a:cs typeface="Times New Roman" panose="02020603050405020304" pitchFamily="18" charset="0"/>
              </a:rPr>
              <a:t>14 ölçüt ve 46 alt ölçüt ile </a:t>
            </a:r>
            <a:r>
              <a:rPr lang="tr-TR" sz="3200" dirty="0">
                <a:solidFill>
                  <a:schemeClr val="tx1">
                    <a:lumMod val="95000"/>
                    <a:lumOff val="5000"/>
                  </a:schemeClr>
                </a:solidFill>
                <a:latin typeface="Times New Roman" panose="02020603050405020304" pitchFamily="18" charset="0"/>
                <a:cs typeface="Times New Roman" panose="02020603050405020304" pitchFamily="18" charset="0"/>
              </a:rPr>
              <a:t>değerlendirme yapmaktadır. </a:t>
            </a:r>
          </a:p>
          <a:p>
            <a:pPr marL="285750" indent="-285750" algn="just">
              <a:buFont typeface="Wingdings" panose="05000000000000000000" pitchFamily="2" charset="2"/>
              <a:buChar char="ü"/>
            </a:pPr>
            <a:r>
              <a:rPr lang="tr-TR" sz="3200" dirty="0">
                <a:solidFill>
                  <a:schemeClr val="tx1">
                    <a:lumMod val="95000"/>
                    <a:lumOff val="5000"/>
                  </a:schemeClr>
                </a:solidFill>
                <a:latin typeface="Times New Roman" panose="02020603050405020304" pitchFamily="18" charset="0"/>
                <a:cs typeface="Times New Roman" panose="02020603050405020304" pitchFamily="18" charset="0"/>
              </a:rPr>
              <a:t>Her bir alt ölçüt için 1’den 5’e doğru olmak üzere olgunluk seviyeleri tanımlanmıştır.</a:t>
            </a:r>
          </a:p>
        </p:txBody>
      </p:sp>
    </p:spTree>
    <p:extLst>
      <p:ext uri="{BB962C8B-B14F-4D97-AF65-F5344CB8AC3E}">
        <p14:creationId xmlns:p14="http://schemas.microsoft.com/office/powerpoint/2010/main" val="331927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09C982-91D1-4AC8-0417-4CEB1250C66B}"/>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BF9BCBA9-FD4A-E08C-7863-2E0BC6860BEC}"/>
              </a:ext>
            </a:extLst>
          </p:cNvPr>
          <p:cNvSpPr txBox="1">
            <a:spLocks/>
          </p:cNvSpPr>
          <p:nvPr/>
        </p:nvSpPr>
        <p:spPr>
          <a:xfrm>
            <a:off x="838200" y="791048"/>
            <a:ext cx="10515600" cy="643042"/>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Kurumsal Akreditasyon Programı</a:t>
            </a:r>
            <a:endParaRPr lang="tr-TR" b="1"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C3254A01-BD2F-4B6E-AA81-8D860CB2B2D5}"/>
              </a:ext>
            </a:extLst>
          </p:cNvPr>
          <p:cNvSpPr txBox="1">
            <a:spLocks/>
          </p:cNvSpPr>
          <p:nvPr/>
        </p:nvSpPr>
        <p:spPr>
          <a:xfrm>
            <a:off x="526132" y="1748241"/>
            <a:ext cx="11275202" cy="386286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i="1" dirty="0">
                <a:latin typeface="Times New Roman" panose="02020603050405020304" pitchFamily="18" charset="0"/>
                <a:cs typeface="Times New Roman" panose="02020603050405020304" pitchFamily="18" charset="0"/>
              </a:rPr>
              <a:t>Cevap İstenen Temel Sorular</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değerleri, misyon, vizyon ve hedefleriyle uyumlu olarak; liderlik, yönetişim ve kalite, eğitim ve öğretim, araştırma ve geliştirme ve toplumsal katkı süreçlerinde sahip olduğu </a:t>
            </a:r>
            <a:r>
              <a:rPr lang="tr-TR" u="sng" dirty="0">
                <a:solidFill>
                  <a:srgbClr val="FF0000"/>
                </a:solidFill>
                <a:latin typeface="Times New Roman" panose="02020603050405020304" pitchFamily="18" charset="0"/>
                <a:cs typeface="Times New Roman" panose="02020603050405020304" pitchFamily="18" charset="0"/>
              </a:rPr>
              <a:t>kaynakları ve yetkinlikleri nasıl planladığı ve yönettiği</a:t>
            </a:r>
            <a:r>
              <a:rPr lang="tr-T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genelinde ve süreçler bazında </a:t>
            </a:r>
            <a:r>
              <a:rPr lang="tr-TR" u="sng" dirty="0">
                <a:solidFill>
                  <a:srgbClr val="FF0000"/>
                </a:solidFill>
                <a:latin typeface="Times New Roman" panose="02020603050405020304" pitchFamily="18" charset="0"/>
                <a:cs typeface="Times New Roman" panose="02020603050405020304" pitchFamily="18" charset="0"/>
              </a:rPr>
              <a:t>izleme ve iyileştirmelerin nasıl gerçekleştirildiği</a:t>
            </a:r>
            <a:r>
              <a:rPr lang="tr-TR"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tr-TR" u="sng" dirty="0">
                <a:solidFill>
                  <a:srgbClr val="FF0000"/>
                </a:solidFill>
                <a:latin typeface="Times New Roman" panose="02020603050405020304" pitchFamily="18" charset="0"/>
                <a:cs typeface="Times New Roman" panose="02020603050405020304" pitchFamily="18" charset="0"/>
              </a:rPr>
              <a:t>Planlama, uygulama, izleme ve iyileştirme süreçlerine paydaş katılımının ve kapsayıcılığın </a:t>
            </a:r>
            <a:r>
              <a:rPr lang="tr-TR" dirty="0">
                <a:latin typeface="Times New Roman" panose="02020603050405020304" pitchFamily="18" charset="0"/>
                <a:cs typeface="Times New Roman" panose="02020603050405020304" pitchFamily="18" charset="0"/>
              </a:rPr>
              <a:t>nasıl sağlandığı,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Kurumun iç kalite güvencesi sisteminde </a:t>
            </a:r>
            <a:r>
              <a:rPr lang="tr-TR" u="sng" dirty="0">
                <a:solidFill>
                  <a:srgbClr val="FF0000"/>
                </a:solidFill>
                <a:latin typeface="Times New Roman" panose="02020603050405020304" pitchFamily="18" charset="0"/>
                <a:cs typeface="Times New Roman" panose="02020603050405020304" pitchFamily="18" charset="0"/>
              </a:rPr>
              <a:t>güçlü ve iyileşmeye açık alanların neler olduğu</a:t>
            </a:r>
            <a:r>
              <a:rPr lang="tr-T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•Gerçekleştirilemeyen iyileştirmelerin nedenleri,</a:t>
            </a: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Yükseköğretimin hızlı değişen gündemi kapsamında kurumun rekabet avantajını koruyabilmesi için </a:t>
            </a:r>
            <a:r>
              <a:rPr lang="tr-TR" u="sng" dirty="0">
                <a:solidFill>
                  <a:srgbClr val="FF0000"/>
                </a:solidFill>
                <a:latin typeface="Times New Roman" panose="02020603050405020304" pitchFamily="18" charset="0"/>
                <a:cs typeface="Times New Roman" panose="02020603050405020304" pitchFamily="18" charset="0"/>
              </a:rPr>
              <a:t>kalite güvencesi sisteminde sürdürülebilirliği nasıl sağlayacağı</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35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pic>
        <p:nvPicPr>
          <p:cNvPr id="2" name="Resim 1">
            <a:extLst>
              <a:ext uri="{FF2B5EF4-FFF2-40B4-BE49-F238E27FC236}">
                <a16:creationId xmlns:a16="http://schemas.microsoft.com/office/drawing/2014/main" id="{148EFEF3-4259-C1DB-40E0-68E8BA461239}"/>
              </a:ext>
            </a:extLst>
          </p:cNvPr>
          <p:cNvPicPr>
            <a:picLocks noChangeAspect="1"/>
          </p:cNvPicPr>
          <p:nvPr/>
        </p:nvPicPr>
        <p:blipFill>
          <a:blip r:embed="rId3"/>
          <a:stretch>
            <a:fillRect/>
          </a:stretch>
        </p:blipFill>
        <p:spPr>
          <a:xfrm>
            <a:off x="1179047" y="1210130"/>
            <a:ext cx="9153440" cy="5142543"/>
          </a:xfrm>
          <a:prstGeom prst="rect">
            <a:avLst/>
          </a:prstGeom>
        </p:spPr>
      </p:pic>
      <p:sp>
        <p:nvSpPr>
          <p:cNvPr id="4" name="Başlık 1">
            <a:extLst>
              <a:ext uri="{FF2B5EF4-FFF2-40B4-BE49-F238E27FC236}">
                <a16:creationId xmlns:a16="http://schemas.microsoft.com/office/drawing/2014/main" id="{652A1FE4-3613-C361-7EC1-51156EE4ADBD}"/>
              </a:ext>
            </a:extLst>
          </p:cNvPr>
          <p:cNvSpPr txBox="1">
            <a:spLocks/>
          </p:cNvSpPr>
          <p:nvPr/>
        </p:nvSpPr>
        <p:spPr>
          <a:xfrm>
            <a:off x="2827773" y="315536"/>
            <a:ext cx="7118331" cy="66303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a:solidFill>
                  <a:schemeClr val="tx2">
                    <a:lumMod val="50000"/>
                  </a:schemeClr>
                </a:solidFill>
                <a:latin typeface="Times New Roman" panose="02020603050405020304" pitchFamily="18" charset="0"/>
                <a:cs typeface="Times New Roman" panose="02020603050405020304" pitchFamily="18" charset="0"/>
              </a:rPr>
              <a:t>YÖKAK Değerlendirme Ölçeği</a:t>
            </a:r>
            <a:endParaRPr lang="tr-TR" sz="40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07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E98095-8704-75A2-E6B5-87B9C7616081}"/>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9F3FC46E-9895-2E75-707F-4DE5B886261B}"/>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3" name="Başlık 1">
            <a:extLst>
              <a:ext uri="{FF2B5EF4-FFF2-40B4-BE49-F238E27FC236}">
                <a16:creationId xmlns:a16="http://schemas.microsoft.com/office/drawing/2014/main" id="{E745AF3D-52F6-0C6F-1800-2F283E555DD7}"/>
              </a:ext>
            </a:extLst>
          </p:cNvPr>
          <p:cNvSpPr txBox="1">
            <a:spLocks/>
          </p:cNvSpPr>
          <p:nvPr/>
        </p:nvSpPr>
        <p:spPr>
          <a:xfrm>
            <a:off x="1411469" y="833540"/>
            <a:ext cx="8117069" cy="8483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4 olgunluk seviyesi…</a:t>
            </a:r>
          </a:p>
        </p:txBody>
      </p:sp>
      <p:sp>
        <p:nvSpPr>
          <p:cNvPr id="5" name="İçerik Yer Tutucusu 2">
            <a:extLst>
              <a:ext uri="{FF2B5EF4-FFF2-40B4-BE49-F238E27FC236}">
                <a16:creationId xmlns:a16="http://schemas.microsoft.com/office/drawing/2014/main" id="{6484D152-D543-2125-7EBD-2FEDA3D8CFCC}"/>
              </a:ext>
            </a:extLst>
          </p:cNvPr>
          <p:cNvSpPr txBox="1">
            <a:spLocks/>
          </p:cNvSpPr>
          <p:nvPr/>
        </p:nvSpPr>
        <p:spPr>
          <a:xfrm>
            <a:off x="962290" y="2197596"/>
            <a:ext cx="10633091" cy="32246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Tanımlı süreçler mevcuttur,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Tanımlı süreçler çerçevesinde kurumun geneline yayılmış uygulamalar mevcuttur,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Uygulamalar sistematik olarak iç ve dış paydaş katılımı ile izlenmektedir,</a:t>
            </a:r>
          </a:p>
          <a:p>
            <a:pPr marL="342900" indent="-342900" algn="l">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İzlemler sonrası iyileştirmeler yapılmaktadır.</a:t>
            </a:r>
          </a:p>
        </p:txBody>
      </p:sp>
    </p:spTree>
    <p:extLst>
      <p:ext uri="{BB962C8B-B14F-4D97-AF65-F5344CB8AC3E}">
        <p14:creationId xmlns:p14="http://schemas.microsoft.com/office/powerpoint/2010/main" val="33671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9E6580-7628-51BE-7013-E38229E244B0}"/>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93AFCBD8-37F5-B53E-1811-DC279DFB9206}"/>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2" name="Başlık 1">
            <a:extLst>
              <a:ext uri="{FF2B5EF4-FFF2-40B4-BE49-F238E27FC236}">
                <a16:creationId xmlns:a16="http://schemas.microsoft.com/office/drawing/2014/main" id="{B7BC758C-9ECB-9718-50E1-6206E1B65A0B}"/>
              </a:ext>
            </a:extLst>
          </p:cNvPr>
          <p:cNvSpPr txBox="1">
            <a:spLocks/>
          </p:cNvSpPr>
          <p:nvPr/>
        </p:nvSpPr>
        <p:spPr>
          <a:xfrm>
            <a:off x="838200" y="684836"/>
            <a:ext cx="10515600" cy="952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Genel Beklentiler-1</a:t>
            </a:r>
          </a:p>
        </p:txBody>
      </p:sp>
      <p:sp>
        <p:nvSpPr>
          <p:cNvPr id="4" name="İçerik Yer Tutucusu 2">
            <a:extLst>
              <a:ext uri="{FF2B5EF4-FFF2-40B4-BE49-F238E27FC236}">
                <a16:creationId xmlns:a16="http://schemas.microsoft.com/office/drawing/2014/main" id="{1683CD37-FF51-2A38-C17E-D0C097B28FD9}"/>
              </a:ext>
            </a:extLst>
          </p:cNvPr>
          <p:cNvSpPr txBox="1">
            <a:spLocks/>
          </p:cNvSpPr>
          <p:nvPr/>
        </p:nvSpPr>
        <p:spPr>
          <a:xfrm>
            <a:off x="634960" y="1970819"/>
            <a:ext cx="11252240" cy="41092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ü"/>
            </a:pPr>
            <a:r>
              <a:rPr lang="tr-TR" sz="2800" dirty="0">
                <a:solidFill>
                  <a:srgbClr val="FF0000"/>
                </a:solidFill>
                <a:latin typeface="Times New Roman" panose="02020603050405020304" pitchFamily="18" charset="0"/>
                <a:cs typeface="Times New Roman" panose="02020603050405020304" pitchFamily="18" charset="0"/>
              </a:rPr>
              <a:t>Kalite kültürünün kurumun geneline yayılmış olması</a:t>
            </a:r>
            <a:r>
              <a:rPr lang="tr-TR" sz="2800" dirty="0">
                <a:latin typeface="Times New Roman" panose="02020603050405020304" pitchFamily="18" charset="0"/>
                <a:cs typeface="Times New Roman" panose="02020603050405020304" pitchFamily="18" charset="0"/>
              </a:rPr>
              <a:t>.. Tek veya birkaç birimin yürüttüğü çalışmalar bunu kanıtlamaz. Bazen mükemmel olsalar bile..</a:t>
            </a:r>
          </a:p>
          <a:p>
            <a:pPr marL="457200" indent="-457200" algn="just">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Öğrencilerin süreçlerde ve kararlarda yer alması..</a:t>
            </a:r>
          </a:p>
          <a:p>
            <a:pPr marL="457200" indent="-457200" algn="just">
              <a:buFont typeface="Wingdings" panose="05000000000000000000" pitchFamily="2" charset="2"/>
              <a:buChar char="ü"/>
            </a:pPr>
            <a:r>
              <a:rPr lang="tr-TR" sz="2800" dirty="0">
                <a:latin typeface="Times New Roman" panose="02020603050405020304" pitchFamily="18" charset="0"/>
                <a:cs typeface="Times New Roman" panose="02020603050405020304" pitchFamily="18" charset="0"/>
              </a:rPr>
              <a:t>Her mevki ve görevden çalışanların yer alması..</a:t>
            </a:r>
          </a:p>
          <a:p>
            <a:pPr marL="457200" indent="-457200" algn="just">
              <a:buFont typeface="Wingdings" panose="05000000000000000000" pitchFamily="2" charset="2"/>
              <a:buChar char="ü"/>
            </a:pPr>
            <a:r>
              <a:rPr lang="tr-TR" sz="2800" b="1" dirty="0">
                <a:solidFill>
                  <a:schemeClr val="tx1">
                    <a:lumMod val="95000"/>
                    <a:lumOff val="5000"/>
                  </a:schemeClr>
                </a:solidFill>
                <a:latin typeface="Times New Roman" panose="02020603050405020304" pitchFamily="18" charset="0"/>
                <a:cs typeface="Times New Roman" panose="02020603050405020304" pitchFamily="18" charset="0"/>
              </a:rPr>
              <a:t>Kararların kurul/komisyon gibi çoklu mekanizmalar ile alınması</a:t>
            </a:r>
            <a:r>
              <a:rPr lang="tr-TR" sz="2800"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tr-TR" sz="2800" b="1" u="sng" dirty="0">
                <a:solidFill>
                  <a:srgbClr val="FF0000"/>
                </a:solidFill>
                <a:latin typeface="Times New Roman" panose="02020603050405020304" pitchFamily="18" charset="0"/>
                <a:cs typeface="Times New Roman" panose="02020603050405020304" pitchFamily="18" charset="0"/>
              </a:rPr>
              <a:t>İzleme ve iyileştirmenin sistematik olması</a:t>
            </a:r>
            <a:r>
              <a:rPr lang="tr-TR" sz="2800" dirty="0">
                <a:latin typeface="Times New Roman" panose="02020603050405020304" pitchFamily="18" charset="0"/>
                <a:cs typeface="Times New Roman" panose="02020603050405020304" pitchFamily="18" charset="0"/>
              </a:rPr>
              <a:t>.. Kesintiye uğrayan süreçler olumsuz değerlendirmelere sebebiyet veriyor.</a:t>
            </a:r>
          </a:p>
          <a:p>
            <a:pPr marL="457200" indent="-457200" algn="just">
              <a:buFont typeface="Wingdings" panose="05000000000000000000" pitchFamily="2" charset="2"/>
              <a:buChar char="ü"/>
            </a:pPr>
            <a:r>
              <a:rPr lang="tr-TR" sz="2800" dirty="0">
                <a:latin typeface="Times New Roman" panose="02020603050405020304" pitchFamily="18" charset="0"/>
                <a:cs typeface="Times New Roman" panose="02020603050405020304" pitchFamily="18" charset="0"/>
              </a:rPr>
              <a:t>Ölçme ve izleme sistematiğinin </a:t>
            </a:r>
            <a:r>
              <a:rPr lang="tr-TR" sz="2800" u="sng" dirty="0">
                <a:solidFill>
                  <a:srgbClr val="FF0000"/>
                </a:solidFill>
                <a:latin typeface="Times New Roman" panose="02020603050405020304" pitchFamily="18" charset="0"/>
                <a:cs typeface="Times New Roman" panose="02020603050405020304" pitchFamily="18" charset="0"/>
              </a:rPr>
              <a:t>çeşitli kaynaklardan </a:t>
            </a:r>
            <a:r>
              <a:rPr lang="tr-TR" sz="2800" dirty="0">
                <a:latin typeface="Times New Roman" panose="02020603050405020304" pitchFamily="18" charset="0"/>
                <a:cs typeface="Times New Roman" panose="02020603050405020304" pitchFamily="18" charset="0"/>
              </a:rPr>
              <a:t>yapılması..</a:t>
            </a:r>
          </a:p>
        </p:txBody>
      </p:sp>
    </p:spTree>
    <p:extLst>
      <p:ext uri="{BB962C8B-B14F-4D97-AF65-F5344CB8AC3E}">
        <p14:creationId xmlns:p14="http://schemas.microsoft.com/office/powerpoint/2010/main" val="398674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824F76-E6FB-248A-67A9-E2122FE3A87E}"/>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41AAF5CD-20F6-53D7-171C-2C73EE5C0D0D}"/>
              </a:ext>
            </a:extLst>
          </p:cNvPr>
          <p:cNvSpPr txBox="1"/>
          <p:nvPr/>
        </p:nvSpPr>
        <p:spPr>
          <a:xfrm>
            <a:off x="596619" y="3228945"/>
            <a:ext cx="2871270" cy="400110"/>
          </a:xfrm>
          <a:prstGeom prst="rect">
            <a:avLst/>
          </a:prstGeom>
          <a:noFill/>
        </p:spPr>
        <p:txBody>
          <a:bodyPr wrap="square" rtlCol="0" anchor="ctr">
            <a:spAutoFit/>
          </a:bodyPr>
          <a:lstStyle/>
          <a:p>
            <a:pPr algn="ctr"/>
            <a:r>
              <a:rPr lang="tr-TR" sz="2000" b="1" dirty="0">
                <a:solidFill>
                  <a:schemeClr val="bg1"/>
                </a:solidFill>
              </a:rPr>
              <a:t>GÖRSEL ALANI</a:t>
            </a:r>
          </a:p>
        </p:txBody>
      </p:sp>
      <p:sp>
        <p:nvSpPr>
          <p:cNvPr id="2" name="Başlık 1">
            <a:extLst>
              <a:ext uri="{FF2B5EF4-FFF2-40B4-BE49-F238E27FC236}">
                <a16:creationId xmlns:a16="http://schemas.microsoft.com/office/drawing/2014/main" id="{BE531A36-8203-7A45-59CB-4D2A89512C5F}"/>
              </a:ext>
            </a:extLst>
          </p:cNvPr>
          <p:cNvSpPr txBox="1">
            <a:spLocks/>
          </p:cNvSpPr>
          <p:nvPr/>
        </p:nvSpPr>
        <p:spPr>
          <a:xfrm>
            <a:off x="714687" y="738718"/>
            <a:ext cx="10515600" cy="55976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Genel Beklentiler-2</a:t>
            </a:r>
          </a:p>
        </p:txBody>
      </p:sp>
      <p:sp>
        <p:nvSpPr>
          <p:cNvPr id="4" name="İçerik Yer Tutucusu 2">
            <a:extLst>
              <a:ext uri="{FF2B5EF4-FFF2-40B4-BE49-F238E27FC236}">
                <a16:creationId xmlns:a16="http://schemas.microsoft.com/office/drawing/2014/main" id="{5139656A-A45B-5D89-1C2A-1F83A778C096}"/>
              </a:ext>
            </a:extLst>
          </p:cNvPr>
          <p:cNvSpPr txBox="1">
            <a:spLocks/>
          </p:cNvSpPr>
          <p:nvPr/>
        </p:nvSpPr>
        <p:spPr>
          <a:xfrm>
            <a:off x="469880" y="1730189"/>
            <a:ext cx="11252240" cy="41092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Eğitim-öğretim, araştırma-geliştirme ve toplumsal katkının entegre bir şekilde ve yüksek bir uyum içerisinde yürümesi..</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Dokümantasyonların ve raporların net ve öz </a:t>
            </a:r>
            <a:r>
              <a:rPr lang="tr-TR" sz="3200" b="1" u="sng" dirty="0">
                <a:solidFill>
                  <a:srgbClr val="FF0000"/>
                </a:solidFill>
                <a:latin typeface="Times New Roman" panose="02020603050405020304" pitchFamily="18" charset="0"/>
                <a:cs typeface="Times New Roman" panose="02020603050405020304" pitchFamily="18" charset="0"/>
              </a:rPr>
              <a:t>kanıt niteliği </a:t>
            </a:r>
            <a:r>
              <a:rPr lang="tr-TR" sz="3200" dirty="0">
                <a:latin typeface="Times New Roman" panose="02020603050405020304" pitchFamily="18" charset="0"/>
                <a:cs typeface="Times New Roman" panose="02020603050405020304" pitchFamily="18" charset="0"/>
              </a:rPr>
              <a:t>taşıması..</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Yüksek düzeyde şeffaflık, kamuoyu bilgilendirmesinin mevcudiyeti..</a:t>
            </a:r>
          </a:p>
          <a:p>
            <a:pPr marL="457200" indent="-457200"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Raporlarda </a:t>
            </a:r>
            <a:r>
              <a:rPr lang="tr-TR" sz="3200" dirty="0">
                <a:solidFill>
                  <a:srgbClr val="FF0000"/>
                </a:solidFill>
                <a:latin typeface="Times New Roman" panose="02020603050405020304" pitchFamily="18" charset="0"/>
                <a:cs typeface="Times New Roman" panose="02020603050405020304" pitchFamily="18" charset="0"/>
              </a:rPr>
              <a:t>tutarlı ve dürüst </a:t>
            </a:r>
            <a:r>
              <a:rPr lang="tr-TR" sz="3200" dirty="0">
                <a:latin typeface="Times New Roman" panose="02020603050405020304" pitchFamily="18" charset="0"/>
                <a:cs typeface="Times New Roman" panose="02020603050405020304" pitchFamily="18" charset="0"/>
              </a:rPr>
              <a:t>olunması.. Eksikliklerin şeffaf bir şekilde açıklanması.. Hem güçlü hem zayıf yönlerin vurgulanması..</a:t>
            </a: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84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DB7734-4976-BE1F-B29E-B5BAE5323064}"/>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2A9B2B83-274F-D6E5-F165-4E2668ADCA56}"/>
              </a:ext>
            </a:extLst>
          </p:cNvPr>
          <p:cNvSpPr txBox="1">
            <a:spLocks/>
          </p:cNvSpPr>
          <p:nvPr/>
        </p:nvSpPr>
        <p:spPr>
          <a:xfrm>
            <a:off x="1086382" y="716216"/>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latin typeface="Times New Roman" panose="02020603050405020304" pitchFamily="18" charset="0"/>
                <a:cs typeface="Times New Roman" panose="02020603050405020304" pitchFamily="18" charset="0"/>
              </a:rPr>
              <a:t>KAP Takvimi</a:t>
            </a:r>
          </a:p>
        </p:txBody>
      </p:sp>
      <p:pic>
        <p:nvPicPr>
          <p:cNvPr id="4" name="Resim 3">
            <a:extLst>
              <a:ext uri="{FF2B5EF4-FFF2-40B4-BE49-F238E27FC236}">
                <a16:creationId xmlns:a16="http://schemas.microsoft.com/office/drawing/2014/main" id="{791422D8-A371-6F5B-CCD8-0A6356F400FF}"/>
              </a:ext>
            </a:extLst>
          </p:cNvPr>
          <p:cNvPicPr>
            <a:picLocks noChangeAspect="1"/>
          </p:cNvPicPr>
          <p:nvPr/>
        </p:nvPicPr>
        <p:blipFill>
          <a:blip r:embed="rId3"/>
          <a:stretch>
            <a:fillRect/>
          </a:stretch>
        </p:blipFill>
        <p:spPr>
          <a:xfrm>
            <a:off x="462030" y="1366350"/>
            <a:ext cx="6453778" cy="2297545"/>
          </a:xfrm>
          <a:prstGeom prst="rect">
            <a:avLst/>
          </a:prstGeom>
        </p:spPr>
      </p:pic>
      <p:pic>
        <p:nvPicPr>
          <p:cNvPr id="5" name="Resim 4">
            <a:extLst>
              <a:ext uri="{FF2B5EF4-FFF2-40B4-BE49-F238E27FC236}">
                <a16:creationId xmlns:a16="http://schemas.microsoft.com/office/drawing/2014/main" id="{E2A7AF00-6C51-7ACC-F9ED-719B4DA3D804}"/>
              </a:ext>
            </a:extLst>
          </p:cNvPr>
          <p:cNvPicPr>
            <a:picLocks noChangeAspect="1"/>
          </p:cNvPicPr>
          <p:nvPr/>
        </p:nvPicPr>
        <p:blipFill>
          <a:blip r:embed="rId4"/>
          <a:stretch>
            <a:fillRect/>
          </a:stretch>
        </p:blipFill>
        <p:spPr>
          <a:xfrm>
            <a:off x="4696223" y="3756049"/>
            <a:ext cx="7018054" cy="2058468"/>
          </a:xfrm>
          <a:prstGeom prst="rect">
            <a:avLst/>
          </a:prstGeom>
        </p:spPr>
      </p:pic>
    </p:spTree>
    <p:extLst>
      <p:ext uri="{BB962C8B-B14F-4D97-AF65-F5344CB8AC3E}">
        <p14:creationId xmlns:p14="http://schemas.microsoft.com/office/powerpoint/2010/main" val="321780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214677-DA09-2F10-1F78-61970586064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40751D8-B27F-4DEA-D354-B66FFD6FBB27}"/>
              </a:ext>
            </a:extLst>
          </p:cNvPr>
          <p:cNvSpPr txBox="1">
            <a:spLocks/>
          </p:cNvSpPr>
          <p:nvPr/>
        </p:nvSpPr>
        <p:spPr>
          <a:xfrm>
            <a:off x="763679" y="930743"/>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Genel Saha Ziyareti Görüşmeleri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53E69ED7-C01B-D6DE-8297-9D4040928154}"/>
              </a:ext>
            </a:extLst>
          </p:cNvPr>
          <p:cNvSpPr txBox="1"/>
          <p:nvPr/>
        </p:nvSpPr>
        <p:spPr>
          <a:xfrm>
            <a:off x="6498779" y="2119054"/>
            <a:ext cx="5364405" cy="2554545"/>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İkinci Gün</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Enstitü, yüksekokulu, meslek yüksekokul ziyaretleri – yönetim sonrasında akademik personel</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Enstitü, yüksekokulu, meslek yüksekokul ziyaretleri- öğrenci görüşmeleri</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İdari birimlere ziyaret- yöneticiler ve personel</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Araştırma birimlerine/merkezlerine ziyaret</a:t>
            </a:r>
          </a:p>
        </p:txBody>
      </p:sp>
      <p:sp>
        <p:nvSpPr>
          <p:cNvPr id="7" name="Metin kutusu 6">
            <a:extLst>
              <a:ext uri="{FF2B5EF4-FFF2-40B4-BE49-F238E27FC236}">
                <a16:creationId xmlns:a16="http://schemas.microsoft.com/office/drawing/2014/main" id="{14C13B13-F109-57F4-FAC3-F9C959467806}"/>
              </a:ext>
            </a:extLst>
          </p:cNvPr>
          <p:cNvSpPr txBox="1"/>
          <p:nvPr/>
        </p:nvSpPr>
        <p:spPr>
          <a:xfrm>
            <a:off x="916079" y="2127521"/>
            <a:ext cx="5364405" cy="2862322"/>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Birinci Gün</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Rektör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Kalite komisyonun sunumu ve soru cevaplar</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Senato ve Yönetim Kurulu üyeleri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Fakülte ziyaretleri -dekanlar ve sonrasında öğretim elemanları</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Fakülte ziyaretleri – öğrenciler ile görüşme</a:t>
            </a:r>
          </a:p>
          <a:p>
            <a:pPr marL="571500" indent="-57150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Dış paydaşlar ile görüşme </a:t>
            </a:r>
          </a:p>
        </p:txBody>
      </p:sp>
    </p:spTree>
    <p:extLst>
      <p:ext uri="{BB962C8B-B14F-4D97-AF65-F5344CB8AC3E}">
        <p14:creationId xmlns:p14="http://schemas.microsoft.com/office/powerpoint/2010/main" val="282881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A4BB96-6D64-7287-ACF5-143D002ABD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044B0D9-5D23-0922-A768-98663A04319E}"/>
              </a:ext>
            </a:extLst>
          </p:cNvPr>
          <p:cNvSpPr txBox="1">
            <a:spLocks/>
          </p:cNvSpPr>
          <p:nvPr/>
        </p:nvSpPr>
        <p:spPr>
          <a:xfrm>
            <a:off x="763679" y="930743"/>
            <a:ext cx="10515600" cy="55798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Genel Saha Ziyareti Görüşmeleri</a:t>
            </a:r>
            <a:endParaRPr lang="tr-TR" dirty="0">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2982810E-25E4-836A-94A1-881B06D02D5F}"/>
              </a:ext>
            </a:extLst>
          </p:cNvPr>
          <p:cNvSpPr txBox="1"/>
          <p:nvPr/>
        </p:nvSpPr>
        <p:spPr>
          <a:xfrm>
            <a:off x="1512761" y="2240128"/>
            <a:ext cx="9017436" cy="2377743"/>
          </a:xfrm>
          <a:prstGeom prst="rect">
            <a:avLst/>
          </a:prstGeom>
          <a:noFill/>
        </p:spPr>
        <p:txBody>
          <a:bodyPr wrap="square" rtlCol="0">
            <a:spAutoFit/>
          </a:bodyPr>
          <a:lstStyle/>
          <a:p>
            <a:pPr algn="ctr"/>
            <a:r>
              <a:rPr lang="tr-TR" sz="2400" b="1" dirty="0">
                <a:latin typeface="Times New Roman" panose="02020603050405020304" pitchFamily="18" charset="0"/>
                <a:cs typeface="Times New Roman" panose="02020603050405020304" pitchFamily="18" charset="0"/>
              </a:rPr>
              <a:t>Üçüncü Gün</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Rektör ile görüşme</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Rektör, dekanlar, müdürler, kalite komisyonu ve diğer yöneticiler ile «çıkış görüşmesi»-- Sözlü bildirim</a:t>
            </a:r>
          </a:p>
          <a:p>
            <a:pPr marL="285750" indent="-28575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İzleme takımının kurumdan ayrılması</a:t>
            </a:r>
          </a:p>
          <a:p>
            <a:pPr marL="285750" indent="-285750">
              <a:buFont typeface="Wingdings" panose="05000000000000000000" pitchFamily="2" charset="2"/>
              <a:buChar char="ü"/>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3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6C8B1E-EB21-AFA3-093B-6E634B0E2D88}"/>
            </a:ext>
          </a:extLst>
        </p:cNvPr>
        <p:cNvGrpSpPr/>
        <p:nvPr/>
      </p:nvGrpSpPr>
      <p:grpSpPr>
        <a:xfrm>
          <a:off x="0" y="0"/>
          <a:ext cx="0" cy="0"/>
          <a:chOff x="0" y="0"/>
          <a:chExt cx="0" cy="0"/>
        </a:xfrm>
      </p:grpSpPr>
      <p:sp>
        <p:nvSpPr>
          <p:cNvPr id="4" name="Başlık 1">
            <a:extLst>
              <a:ext uri="{FF2B5EF4-FFF2-40B4-BE49-F238E27FC236}">
                <a16:creationId xmlns:a16="http://schemas.microsoft.com/office/drawing/2014/main" id="{B299393D-AAF3-CA7E-3196-866A516D89F5}"/>
              </a:ext>
            </a:extLst>
          </p:cNvPr>
          <p:cNvSpPr txBox="1">
            <a:spLocks/>
          </p:cNvSpPr>
          <p:nvPr/>
        </p:nvSpPr>
        <p:spPr>
          <a:xfrm>
            <a:off x="1047995" y="722216"/>
            <a:ext cx="10515600" cy="71913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KAP Puanlandırma</a:t>
            </a:r>
            <a:endParaRPr lang="tr-TR"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4D03F9B8-4435-ED21-E0F2-601FE51EA5BF}"/>
              </a:ext>
            </a:extLst>
          </p:cNvPr>
          <p:cNvPicPr>
            <a:picLocks noChangeAspect="1"/>
          </p:cNvPicPr>
          <p:nvPr/>
        </p:nvPicPr>
        <p:blipFill>
          <a:blip r:embed="rId3"/>
          <a:stretch>
            <a:fillRect/>
          </a:stretch>
        </p:blipFill>
        <p:spPr>
          <a:xfrm>
            <a:off x="309403" y="1665333"/>
            <a:ext cx="5613359" cy="3888201"/>
          </a:xfrm>
          <a:prstGeom prst="rect">
            <a:avLst/>
          </a:prstGeom>
        </p:spPr>
      </p:pic>
      <p:pic>
        <p:nvPicPr>
          <p:cNvPr id="6" name="Resim 5">
            <a:extLst>
              <a:ext uri="{FF2B5EF4-FFF2-40B4-BE49-F238E27FC236}">
                <a16:creationId xmlns:a16="http://schemas.microsoft.com/office/drawing/2014/main" id="{18499D70-496F-AFB8-DCC2-9229B3150B5D}"/>
              </a:ext>
            </a:extLst>
          </p:cNvPr>
          <p:cNvPicPr>
            <a:picLocks noChangeAspect="1"/>
          </p:cNvPicPr>
          <p:nvPr/>
        </p:nvPicPr>
        <p:blipFill>
          <a:blip r:embed="rId4"/>
          <a:stretch>
            <a:fillRect/>
          </a:stretch>
        </p:blipFill>
        <p:spPr>
          <a:xfrm>
            <a:off x="5922762" y="2093392"/>
            <a:ext cx="6167638" cy="2461437"/>
          </a:xfrm>
          <a:prstGeom prst="rect">
            <a:avLst/>
          </a:prstGeom>
        </p:spPr>
      </p:pic>
    </p:spTree>
    <p:extLst>
      <p:ext uri="{BB962C8B-B14F-4D97-AF65-F5344CB8AC3E}">
        <p14:creationId xmlns:p14="http://schemas.microsoft.com/office/powerpoint/2010/main" val="72483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p:cNvSpPr txBox="1"/>
          <p:nvPr/>
        </p:nvSpPr>
        <p:spPr>
          <a:xfrm>
            <a:off x="5236766" y="519587"/>
            <a:ext cx="2171567" cy="769441"/>
          </a:xfrm>
          <a:prstGeom prst="rect">
            <a:avLst/>
          </a:prstGeom>
          <a:noFill/>
        </p:spPr>
        <p:txBody>
          <a:bodyPr wrap="square" rtlCol="0">
            <a:spAutoFit/>
          </a:bodyPr>
          <a:lstStyle/>
          <a:p>
            <a:r>
              <a:rPr lang="tr-TR" sz="4400" b="1" dirty="0">
                <a:solidFill>
                  <a:srgbClr val="192E5A"/>
                </a:solidFill>
              </a:rPr>
              <a:t>İçerik</a:t>
            </a:r>
          </a:p>
        </p:txBody>
      </p:sp>
      <p:sp>
        <p:nvSpPr>
          <p:cNvPr id="2" name="İçerik Yer Tutucusu 2">
            <a:extLst>
              <a:ext uri="{FF2B5EF4-FFF2-40B4-BE49-F238E27FC236}">
                <a16:creationId xmlns:a16="http://schemas.microsoft.com/office/drawing/2014/main" id="{A2443AF5-F52A-A502-EFEA-61B2BCD7B2C9}"/>
              </a:ext>
            </a:extLst>
          </p:cNvPr>
          <p:cNvSpPr txBox="1">
            <a:spLocks/>
          </p:cNvSpPr>
          <p:nvPr/>
        </p:nvSpPr>
        <p:spPr>
          <a:xfrm>
            <a:off x="1307667" y="1943643"/>
            <a:ext cx="8947955" cy="332631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Süreç Yönetimi</a:t>
            </a:r>
          </a:p>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Kalite Yönetimi</a:t>
            </a:r>
          </a:p>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Yükseköğretim Kalite Sistemi</a:t>
            </a:r>
          </a:p>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Dış Değerlendirme</a:t>
            </a:r>
          </a:p>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Tarsus Üniversitesi Kalite Güvencesi Sistemi</a:t>
            </a:r>
          </a:p>
          <a:p>
            <a:pPr marL="457200" indent="-457200" algn="l">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İç Değerlendirme</a:t>
            </a:r>
          </a:p>
        </p:txBody>
      </p:sp>
    </p:spTree>
    <p:extLst>
      <p:ext uri="{BB962C8B-B14F-4D97-AF65-F5344CB8AC3E}">
        <p14:creationId xmlns:p14="http://schemas.microsoft.com/office/powerpoint/2010/main" val="29951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DB6F52-6AFD-FA4B-BA44-56DA24030A9F}"/>
            </a:ext>
          </a:extLst>
        </p:cNvPr>
        <p:cNvGrpSpPr/>
        <p:nvPr/>
      </p:nvGrpSpPr>
      <p:grpSpPr>
        <a:xfrm>
          <a:off x="0" y="0"/>
          <a:ext cx="0" cy="0"/>
          <a:chOff x="0" y="0"/>
          <a:chExt cx="0" cy="0"/>
        </a:xfrm>
      </p:grpSpPr>
      <p:sp>
        <p:nvSpPr>
          <p:cNvPr id="4" name="Başlık 1">
            <a:extLst>
              <a:ext uri="{FF2B5EF4-FFF2-40B4-BE49-F238E27FC236}">
                <a16:creationId xmlns:a16="http://schemas.microsoft.com/office/drawing/2014/main" id="{4F65FCAA-03E7-F770-CFA6-4BFF62D29614}"/>
              </a:ext>
            </a:extLst>
          </p:cNvPr>
          <p:cNvSpPr txBox="1">
            <a:spLocks/>
          </p:cNvSpPr>
          <p:nvPr/>
        </p:nvSpPr>
        <p:spPr>
          <a:xfrm>
            <a:off x="734729" y="747616"/>
            <a:ext cx="10515600" cy="71913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a:latin typeface="Times New Roman" panose="02020603050405020304" pitchFamily="18" charset="0"/>
                <a:cs typeface="Times New Roman" panose="02020603050405020304" pitchFamily="18" charset="0"/>
              </a:rPr>
              <a:t>KAP Puanlandırma</a:t>
            </a:r>
            <a:endParaRPr lang="tr-TR" b="1" dirty="0">
              <a:latin typeface="Times New Roman" panose="02020603050405020304" pitchFamily="18" charset="0"/>
              <a:cs typeface="Times New Roman" panose="02020603050405020304" pitchFamily="18" charset="0"/>
            </a:endParaRPr>
          </a:p>
        </p:txBody>
      </p:sp>
      <p:sp>
        <p:nvSpPr>
          <p:cNvPr id="2" name="İçerik Yer Tutucusu 2">
            <a:extLst>
              <a:ext uri="{FF2B5EF4-FFF2-40B4-BE49-F238E27FC236}">
                <a16:creationId xmlns:a16="http://schemas.microsoft.com/office/drawing/2014/main" id="{F91AC702-E8EB-B042-F349-4353366AD41E}"/>
              </a:ext>
            </a:extLst>
          </p:cNvPr>
          <p:cNvSpPr txBox="1">
            <a:spLocks/>
          </p:cNvSpPr>
          <p:nvPr/>
        </p:nvSpPr>
        <p:spPr>
          <a:xfrm>
            <a:off x="540488" y="1984926"/>
            <a:ext cx="11111023" cy="3543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650 ve üzeri tam akreditasyon</a:t>
            </a: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500-649 puan arası koşullu akreditasyon</a:t>
            </a: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500 puan altı durumunda akreditasyon reddi kararı</a:t>
            </a:r>
          </a:p>
          <a:p>
            <a:pPr algn="l"/>
            <a:endParaRPr lang="tr-TR" dirty="0">
              <a:latin typeface="Times New Roman" panose="02020603050405020304" pitchFamily="18" charset="0"/>
              <a:cs typeface="Times New Roman" panose="02020603050405020304" pitchFamily="18" charset="0"/>
            </a:endParaRPr>
          </a:p>
          <a:p>
            <a:pPr algn="just"/>
            <a:r>
              <a:rPr lang="tr-TR" i="1" u="sng" dirty="0">
                <a:solidFill>
                  <a:srgbClr val="FF0000"/>
                </a:solidFill>
                <a:latin typeface="Times New Roman" panose="02020603050405020304" pitchFamily="18" charset="0"/>
                <a:cs typeface="Times New Roman" panose="02020603050405020304" pitchFamily="18" charset="0"/>
              </a:rPr>
              <a:t>Öğretim başlığında en az 280 puana sahip olmayan kurumlar 650 puan ve üzerinde olsa dahi tam akreditasyon alamazlar ve bu kurumlara (KAP kapsamına ilk defa alınan) koşullu akreditasyon verilir.</a:t>
            </a:r>
          </a:p>
        </p:txBody>
      </p:sp>
    </p:spTree>
    <p:extLst>
      <p:ext uri="{BB962C8B-B14F-4D97-AF65-F5344CB8AC3E}">
        <p14:creationId xmlns:p14="http://schemas.microsoft.com/office/powerpoint/2010/main" val="204746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680A1F-C629-27BC-094F-599988A45046}"/>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4C865FD8-02F2-9CF8-1243-345F197DD258}"/>
              </a:ext>
            </a:extLst>
          </p:cNvPr>
          <p:cNvSpPr txBox="1"/>
          <p:nvPr/>
        </p:nvSpPr>
        <p:spPr>
          <a:xfrm>
            <a:off x="1425426" y="3216459"/>
            <a:ext cx="9659669" cy="707886"/>
          </a:xfrm>
          <a:prstGeom prst="rect">
            <a:avLst/>
          </a:prstGeom>
          <a:noFill/>
        </p:spPr>
        <p:txBody>
          <a:bodyPr wrap="square" rtlCol="0">
            <a:spAutoFit/>
          </a:bodyPr>
          <a:lstStyle/>
          <a:p>
            <a:pPr algn="ctr"/>
            <a:r>
              <a:rPr lang="tr-TR" sz="4000" b="1" dirty="0">
                <a:solidFill>
                  <a:srgbClr val="192E5A"/>
                </a:solidFill>
              </a:rPr>
              <a:t>Tarsus Üniversitesi Kalite Güvencesi Sistemi</a:t>
            </a:r>
          </a:p>
        </p:txBody>
      </p:sp>
    </p:spTree>
    <p:extLst>
      <p:ext uri="{BB962C8B-B14F-4D97-AF65-F5344CB8AC3E}">
        <p14:creationId xmlns:p14="http://schemas.microsoft.com/office/powerpoint/2010/main" val="209582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505703-CF88-A6C9-2530-1720481BC96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07742E42-37F2-957D-BF2E-AE87D24E69F0}"/>
              </a:ext>
            </a:extLst>
          </p:cNvPr>
          <p:cNvSpPr txBox="1"/>
          <p:nvPr/>
        </p:nvSpPr>
        <p:spPr>
          <a:xfrm>
            <a:off x="1410066" y="333750"/>
            <a:ext cx="9054123" cy="1200329"/>
          </a:xfrm>
          <a:prstGeom prst="rect">
            <a:avLst/>
          </a:prstGeom>
          <a:noFill/>
        </p:spPr>
        <p:txBody>
          <a:bodyPr wrap="square" rtlCol="0">
            <a:spAutoFit/>
          </a:bodyPr>
          <a:lstStyle/>
          <a:p>
            <a:pPr algn="ctr"/>
            <a:r>
              <a:rPr lang="tr-TR" sz="2400" b="1" dirty="0">
                <a:solidFill>
                  <a:srgbClr val="192E5A"/>
                </a:solidFill>
              </a:rPr>
              <a:t>Tarsus Üniversitesi </a:t>
            </a:r>
          </a:p>
          <a:p>
            <a:pPr algn="ctr"/>
            <a:r>
              <a:rPr lang="tr-TR" sz="2400" b="1" dirty="0">
                <a:solidFill>
                  <a:srgbClr val="192E5A"/>
                </a:solidFill>
              </a:rPr>
              <a:t>Kalite Güvence Sistemi (KGS) </a:t>
            </a:r>
            <a:br>
              <a:rPr lang="tr-TR" sz="2400" b="1" dirty="0">
                <a:solidFill>
                  <a:srgbClr val="192E5A"/>
                </a:solidFill>
              </a:rPr>
            </a:br>
            <a:r>
              <a:rPr lang="tr-TR" sz="2400" b="1" dirty="0">
                <a:solidFill>
                  <a:srgbClr val="192E5A"/>
                </a:solidFill>
              </a:rPr>
              <a:t>Tarihsel Gelişimi </a:t>
            </a:r>
          </a:p>
        </p:txBody>
      </p:sp>
      <p:grpSp>
        <p:nvGrpSpPr>
          <p:cNvPr id="6" name="Grup 5">
            <a:extLst>
              <a:ext uri="{FF2B5EF4-FFF2-40B4-BE49-F238E27FC236}">
                <a16:creationId xmlns:a16="http://schemas.microsoft.com/office/drawing/2014/main" id="{7D13B73B-06B1-B21D-5A13-E7D36CE4C0EB}"/>
              </a:ext>
            </a:extLst>
          </p:cNvPr>
          <p:cNvGrpSpPr/>
          <p:nvPr/>
        </p:nvGrpSpPr>
        <p:grpSpPr>
          <a:xfrm>
            <a:off x="497313" y="1842579"/>
            <a:ext cx="11349337" cy="3865291"/>
            <a:chOff x="497313" y="1842579"/>
            <a:chExt cx="11349337" cy="3865291"/>
          </a:xfrm>
        </p:grpSpPr>
        <p:grpSp>
          <p:nvGrpSpPr>
            <p:cNvPr id="2" name="Grup 1">
              <a:extLst>
                <a:ext uri="{FF2B5EF4-FFF2-40B4-BE49-F238E27FC236}">
                  <a16:creationId xmlns:a16="http://schemas.microsoft.com/office/drawing/2014/main" id="{508C729F-CFE7-6704-692B-8E760CF430CE}"/>
                </a:ext>
              </a:extLst>
            </p:cNvPr>
            <p:cNvGrpSpPr/>
            <p:nvPr/>
          </p:nvGrpSpPr>
          <p:grpSpPr>
            <a:xfrm>
              <a:off x="497313" y="1842579"/>
              <a:ext cx="11349337" cy="3865291"/>
              <a:chOff x="937414" y="2047422"/>
              <a:chExt cx="11180441" cy="3591548"/>
            </a:xfrm>
          </p:grpSpPr>
          <p:grpSp>
            <p:nvGrpSpPr>
              <p:cNvPr id="3" name="Grup 2">
                <a:extLst>
                  <a:ext uri="{FF2B5EF4-FFF2-40B4-BE49-F238E27FC236}">
                    <a16:creationId xmlns:a16="http://schemas.microsoft.com/office/drawing/2014/main" id="{4254E088-AF03-679A-D396-07B96A54DFF3}"/>
                  </a:ext>
                </a:extLst>
              </p:cNvPr>
              <p:cNvGrpSpPr/>
              <p:nvPr/>
            </p:nvGrpSpPr>
            <p:grpSpPr>
              <a:xfrm>
                <a:off x="937414" y="2047422"/>
                <a:ext cx="11004212" cy="3591548"/>
                <a:chOff x="1050151" y="2036353"/>
                <a:chExt cx="11004212" cy="3591548"/>
              </a:xfrm>
            </p:grpSpPr>
            <p:grpSp>
              <p:nvGrpSpPr>
                <p:cNvPr id="8" name="Grup 7">
                  <a:extLst>
                    <a:ext uri="{FF2B5EF4-FFF2-40B4-BE49-F238E27FC236}">
                      <a16:creationId xmlns:a16="http://schemas.microsoft.com/office/drawing/2014/main" id="{C08AB112-F119-7AFF-9E25-A5EC8EBD9318}"/>
                    </a:ext>
                  </a:extLst>
                </p:cNvPr>
                <p:cNvGrpSpPr/>
                <p:nvPr/>
              </p:nvGrpSpPr>
              <p:grpSpPr>
                <a:xfrm>
                  <a:off x="1050151" y="2036353"/>
                  <a:ext cx="11004212" cy="3591548"/>
                  <a:chOff x="1388248" y="2027720"/>
                  <a:chExt cx="11004212" cy="3591548"/>
                </a:xfrm>
              </p:grpSpPr>
              <p:grpSp>
                <p:nvGrpSpPr>
                  <p:cNvPr id="10" name="Grup 9">
                    <a:extLst>
                      <a:ext uri="{FF2B5EF4-FFF2-40B4-BE49-F238E27FC236}">
                        <a16:creationId xmlns:a16="http://schemas.microsoft.com/office/drawing/2014/main" id="{CC669D8D-E204-054E-9643-900C5FBDF1C0}"/>
                      </a:ext>
                    </a:extLst>
                  </p:cNvPr>
                  <p:cNvGrpSpPr/>
                  <p:nvPr/>
                </p:nvGrpSpPr>
                <p:grpSpPr>
                  <a:xfrm>
                    <a:off x="1388248" y="2027720"/>
                    <a:ext cx="11004212" cy="3591548"/>
                    <a:chOff x="1388248" y="2043088"/>
                    <a:chExt cx="11004212" cy="3591548"/>
                  </a:xfrm>
                </p:grpSpPr>
                <p:grpSp>
                  <p:nvGrpSpPr>
                    <p:cNvPr id="13" name="Grup 12">
                      <a:extLst>
                        <a:ext uri="{FF2B5EF4-FFF2-40B4-BE49-F238E27FC236}">
                          <a16:creationId xmlns:a16="http://schemas.microsoft.com/office/drawing/2014/main" id="{9F8D62EB-2B08-A133-76A4-E039A148C882}"/>
                        </a:ext>
                      </a:extLst>
                    </p:cNvPr>
                    <p:cNvGrpSpPr/>
                    <p:nvPr/>
                  </p:nvGrpSpPr>
                  <p:grpSpPr>
                    <a:xfrm>
                      <a:off x="1388248" y="2043088"/>
                      <a:ext cx="11004212" cy="3591548"/>
                      <a:chOff x="1390809" y="1889407"/>
                      <a:chExt cx="11046228" cy="3591548"/>
                    </a:xfrm>
                  </p:grpSpPr>
                  <p:sp>
                    <p:nvSpPr>
                      <p:cNvPr id="15" name="Metin kutusu 14">
                        <a:extLst>
                          <a:ext uri="{FF2B5EF4-FFF2-40B4-BE49-F238E27FC236}">
                            <a16:creationId xmlns:a16="http://schemas.microsoft.com/office/drawing/2014/main" id="{9F3170D6-9813-F96A-9EA7-2D8FEBFF5F8A}"/>
                          </a:ext>
                        </a:extLst>
                      </p:cNvPr>
                      <p:cNvSpPr txBox="1"/>
                      <p:nvPr/>
                    </p:nvSpPr>
                    <p:spPr>
                      <a:xfrm>
                        <a:off x="1984967" y="5019290"/>
                        <a:ext cx="1499760" cy="461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Yönetimi Karar Ağacı</a:t>
                        </a:r>
                      </a:p>
                    </p:txBody>
                  </p:sp>
                  <p:grpSp>
                    <p:nvGrpSpPr>
                      <p:cNvPr id="16" name="Grup 15">
                        <a:extLst>
                          <a:ext uri="{FF2B5EF4-FFF2-40B4-BE49-F238E27FC236}">
                            <a16:creationId xmlns:a16="http://schemas.microsoft.com/office/drawing/2014/main" id="{E8BF4EF9-1720-F013-93F6-78162C225267}"/>
                          </a:ext>
                        </a:extLst>
                      </p:cNvPr>
                      <p:cNvGrpSpPr/>
                      <p:nvPr/>
                    </p:nvGrpSpPr>
                    <p:grpSpPr>
                      <a:xfrm>
                        <a:off x="1390809" y="1889407"/>
                        <a:ext cx="11046228" cy="3272025"/>
                        <a:chOff x="970905" y="1749011"/>
                        <a:chExt cx="11473925" cy="3417314"/>
                      </a:xfrm>
                    </p:grpSpPr>
                    <p:grpSp>
                      <p:nvGrpSpPr>
                        <p:cNvPr id="17" name="Grup 16">
                          <a:extLst>
                            <a:ext uri="{FF2B5EF4-FFF2-40B4-BE49-F238E27FC236}">
                              <a16:creationId xmlns:a16="http://schemas.microsoft.com/office/drawing/2014/main" id="{7507486B-59CC-6382-441C-1714254FA1B0}"/>
                            </a:ext>
                          </a:extLst>
                        </p:cNvPr>
                        <p:cNvGrpSpPr/>
                        <p:nvPr/>
                      </p:nvGrpSpPr>
                      <p:grpSpPr>
                        <a:xfrm>
                          <a:off x="970905" y="1749011"/>
                          <a:ext cx="11473925" cy="3417314"/>
                          <a:chOff x="758894" y="1681211"/>
                          <a:chExt cx="12006903" cy="3537409"/>
                        </a:xfrm>
                      </p:grpSpPr>
                      <p:grpSp>
                        <p:nvGrpSpPr>
                          <p:cNvPr id="20" name="Grup 19">
                            <a:extLst>
                              <a:ext uri="{FF2B5EF4-FFF2-40B4-BE49-F238E27FC236}">
                                <a16:creationId xmlns:a16="http://schemas.microsoft.com/office/drawing/2014/main" id="{E78C2A17-2D25-8680-3486-9714392D53D7}"/>
                              </a:ext>
                            </a:extLst>
                          </p:cNvPr>
                          <p:cNvGrpSpPr/>
                          <p:nvPr/>
                        </p:nvGrpSpPr>
                        <p:grpSpPr>
                          <a:xfrm>
                            <a:off x="1300370" y="3159054"/>
                            <a:ext cx="11465427" cy="2059566"/>
                            <a:chOff x="257027" y="3885497"/>
                            <a:chExt cx="11923774" cy="2253510"/>
                          </a:xfrm>
                        </p:grpSpPr>
                        <p:grpSp>
                          <p:nvGrpSpPr>
                            <p:cNvPr id="60" name="Grup 59">
                              <a:extLst>
                                <a:ext uri="{FF2B5EF4-FFF2-40B4-BE49-F238E27FC236}">
                                  <a16:creationId xmlns:a16="http://schemas.microsoft.com/office/drawing/2014/main" id="{3EFBA394-46C5-B13D-7AE9-959B131D54DB}"/>
                                </a:ext>
                              </a:extLst>
                            </p:cNvPr>
                            <p:cNvGrpSpPr/>
                            <p:nvPr/>
                          </p:nvGrpSpPr>
                          <p:grpSpPr>
                            <a:xfrm rot="5400000">
                              <a:off x="10164862" y="3702814"/>
                              <a:ext cx="597885" cy="1672661"/>
                              <a:chOff x="6773717" y="3981053"/>
                              <a:chExt cx="597885" cy="1672661"/>
                            </a:xfrm>
                          </p:grpSpPr>
                          <p:sp>
                            <p:nvSpPr>
                              <p:cNvPr id="97" name="Oval 96">
                                <a:extLst>
                                  <a:ext uri="{FF2B5EF4-FFF2-40B4-BE49-F238E27FC236}">
                                    <a16:creationId xmlns:a16="http://schemas.microsoft.com/office/drawing/2014/main" id="{249FB16B-1105-F8F0-A1E2-08B2BD230FA9}"/>
                                  </a:ext>
                                </a:extLst>
                              </p:cNvPr>
                              <p:cNvSpPr/>
                              <p:nvPr/>
                            </p:nvSpPr>
                            <p:spPr>
                              <a:xfrm rot="5400000">
                                <a:off x="6788289" y="3999503"/>
                                <a:ext cx="555000"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8" name="Eksi İşareti 97">
                                <a:extLst>
                                  <a:ext uri="{FF2B5EF4-FFF2-40B4-BE49-F238E27FC236}">
                                    <a16:creationId xmlns:a16="http://schemas.microsoft.com/office/drawing/2014/main" id="{F66F7620-F540-ABA1-56CE-7724E6240441}"/>
                                  </a:ext>
                                </a:extLst>
                              </p:cNvPr>
                              <p:cNvSpPr/>
                              <p:nvPr/>
                            </p:nvSpPr>
                            <p:spPr>
                              <a:xfrm rot="5400000">
                                <a:off x="6444639" y="4726750"/>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9" name="Oval 98">
                                <a:extLst>
                                  <a:ext uri="{FF2B5EF4-FFF2-40B4-BE49-F238E27FC236}">
                                    <a16:creationId xmlns:a16="http://schemas.microsoft.com/office/drawing/2014/main" id="{F7FCB3A3-85AE-0AC3-8793-954EBCC68434}"/>
                                  </a:ext>
                                </a:extLst>
                              </p:cNvPr>
                              <p:cNvSpPr/>
                              <p:nvPr/>
                            </p:nvSpPr>
                            <p:spPr>
                              <a:xfrm rot="5400000">
                                <a:off x="6763913" y="3990857"/>
                                <a:ext cx="555000" cy="535392"/>
                              </a:xfrm>
                              <a:prstGeom prst="ellipse">
                                <a:avLst/>
                              </a:prstGeom>
                              <a:gradFill flip="none" rotWithShape="1">
                                <a:gsLst>
                                  <a:gs pos="27000">
                                    <a:schemeClr val="bg1">
                                      <a:lumMod val="95000"/>
                                    </a:schemeClr>
                                  </a:gs>
                                  <a:gs pos="42000">
                                    <a:schemeClr val="accent1">
                                      <a:lumMod val="60000"/>
                                      <a:lumOff val="40000"/>
                                    </a:schemeClr>
                                  </a:gs>
                                  <a:gs pos="62000">
                                    <a:schemeClr val="accent1">
                                      <a:lumMod val="60000"/>
                                      <a:lumOff val="40000"/>
                                    </a:schemeClr>
                                  </a:gs>
                                  <a:gs pos="100000">
                                    <a:schemeClr val="accent1">
                                      <a:lumMod val="30000"/>
                                      <a:lumOff val="70000"/>
                                    </a:schemeClr>
                                  </a:gs>
                                </a:gsLst>
                                <a:lin ang="1620000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61" name="Grup 60">
                              <a:extLst>
                                <a:ext uri="{FF2B5EF4-FFF2-40B4-BE49-F238E27FC236}">
                                  <a16:creationId xmlns:a16="http://schemas.microsoft.com/office/drawing/2014/main" id="{FE9628B4-9091-A461-7E40-D14BD5E3F819}"/>
                                </a:ext>
                              </a:extLst>
                            </p:cNvPr>
                            <p:cNvGrpSpPr/>
                            <p:nvPr/>
                          </p:nvGrpSpPr>
                          <p:grpSpPr>
                            <a:xfrm>
                              <a:off x="8157275" y="4258626"/>
                              <a:ext cx="1629194" cy="591749"/>
                              <a:chOff x="2594721" y="5005277"/>
                              <a:chExt cx="1629194" cy="591749"/>
                            </a:xfrm>
                          </p:grpSpPr>
                          <p:sp>
                            <p:nvSpPr>
                              <p:cNvPr id="94" name="Eksi İşareti 93">
                                <a:extLst>
                                  <a:ext uri="{FF2B5EF4-FFF2-40B4-BE49-F238E27FC236}">
                                    <a16:creationId xmlns:a16="http://schemas.microsoft.com/office/drawing/2014/main" id="{68E16DA5-8E1C-A908-78CE-8E26993E2FBA}"/>
                                  </a:ext>
                                </a:extLst>
                              </p:cNvPr>
                              <p:cNvSpPr/>
                              <p:nvPr/>
                            </p:nvSpPr>
                            <p:spPr>
                              <a:xfrm>
                                <a:off x="2594721" y="5005277"/>
                                <a:ext cx="1262179"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5" name="Oval 94">
                                <a:extLst>
                                  <a:ext uri="{FF2B5EF4-FFF2-40B4-BE49-F238E27FC236}">
                                    <a16:creationId xmlns:a16="http://schemas.microsoft.com/office/drawing/2014/main" id="{A5875152-1BCE-D40A-843D-F4CFC9C6634E}"/>
                                  </a:ext>
                                </a:extLst>
                              </p:cNvPr>
                              <p:cNvSpPr/>
                              <p:nvPr/>
                            </p:nvSpPr>
                            <p:spPr>
                              <a:xfrm rot="5400000">
                                <a:off x="3670074" y="5046975"/>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6" name="Oval 95">
                                <a:extLst>
                                  <a:ext uri="{FF2B5EF4-FFF2-40B4-BE49-F238E27FC236}">
                                    <a16:creationId xmlns:a16="http://schemas.microsoft.com/office/drawing/2014/main" id="{C8EA044D-8B2F-E136-DC8E-E148E7714079}"/>
                                  </a:ext>
                                </a:extLst>
                              </p:cNvPr>
                              <p:cNvSpPr/>
                              <p:nvPr/>
                            </p:nvSpPr>
                            <p:spPr>
                              <a:xfrm rot="5400000">
                                <a:off x="3678719" y="5022600"/>
                                <a:ext cx="554999" cy="535392"/>
                              </a:xfrm>
                              <a:prstGeom prst="ellipse">
                                <a:avLst/>
                              </a:prstGeom>
                              <a:gradFill flip="none" rotWithShape="1">
                                <a:gsLst>
                                  <a:gs pos="27000">
                                    <a:schemeClr val="bg1">
                                      <a:lumMod val="95000"/>
                                    </a:schemeClr>
                                  </a:gs>
                                  <a:gs pos="38000">
                                    <a:schemeClr val="accent1">
                                      <a:lumMod val="60000"/>
                                      <a:lumOff val="40000"/>
                                    </a:schemeClr>
                                  </a:gs>
                                  <a:gs pos="62000">
                                    <a:schemeClr val="accent1">
                                      <a:lumMod val="60000"/>
                                      <a:lumOff val="40000"/>
                                    </a:schemeClr>
                                  </a:gs>
                                  <a:gs pos="100000">
                                    <a:schemeClr val="accent1">
                                      <a:lumMod val="30000"/>
                                      <a:lumOff val="70000"/>
                                    </a:schemeClr>
                                  </a:gs>
                                </a:gsLst>
                                <a:lin ang="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62" name="Metin kutusu 61">
                              <a:extLst>
                                <a:ext uri="{FF2B5EF4-FFF2-40B4-BE49-F238E27FC236}">
                                  <a16:creationId xmlns:a16="http://schemas.microsoft.com/office/drawing/2014/main" id="{8F03973D-9731-2509-2523-C677CE7A6D45}"/>
                                </a:ext>
                              </a:extLst>
                            </p:cNvPr>
                            <p:cNvSpPr txBox="1"/>
                            <p:nvPr/>
                          </p:nvSpPr>
                          <p:spPr>
                            <a:xfrm>
                              <a:off x="11266401" y="4333838"/>
                              <a:ext cx="914400" cy="400479"/>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63" name="Metin kutusu 62">
                              <a:extLst>
                                <a:ext uri="{FF2B5EF4-FFF2-40B4-BE49-F238E27FC236}">
                                  <a16:creationId xmlns:a16="http://schemas.microsoft.com/office/drawing/2014/main" id="{3404815D-187A-93DD-133D-C0B7FDD6E357}"/>
                                </a:ext>
                              </a:extLst>
                            </p:cNvPr>
                            <p:cNvSpPr txBox="1"/>
                            <p:nvPr/>
                          </p:nvSpPr>
                          <p:spPr>
                            <a:xfrm>
                              <a:off x="9208033" y="3885497"/>
                              <a:ext cx="914400" cy="40047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nvGrpSpPr>
                            <p:cNvPr id="64" name="Grup 63">
                              <a:extLst>
                                <a:ext uri="{FF2B5EF4-FFF2-40B4-BE49-F238E27FC236}">
                                  <a16:creationId xmlns:a16="http://schemas.microsoft.com/office/drawing/2014/main" id="{F765DE19-32A7-8711-033D-478C4C8E3DEE}"/>
                                </a:ext>
                              </a:extLst>
                            </p:cNvPr>
                            <p:cNvGrpSpPr/>
                            <p:nvPr/>
                          </p:nvGrpSpPr>
                          <p:grpSpPr>
                            <a:xfrm>
                              <a:off x="6915864" y="4281429"/>
                              <a:ext cx="1401723" cy="591749"/>
                              <a:chOff x="2812698" y="4996186"/>
                              <a:chExt cx="1401723" cy="591749"/>
                            </a:xfrm>
                          </p:grpSpPr>
                          <p:sp>
                            <p:nvSpPr>
                              <p:cNvPr id="91" name="Eksi İşareti 90">
                                <a:extLst>
                                  <a:ext uri="{FF2B5EF4-FFF2-40B4-BE49-F238E27FC236}">
                                    <a16:creationId xmlns:a16="http://schemas.microsoft.com/office/drawing/2014/main" id="{FC9AB59D-74AF-DB13-BB53-73F32A784FDC}"/>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92" name="Oval 91">
                                <a:extLst>
                                  <a:ext uri="{FF2B5EF4-FFF2-40B4-BE49-F238E27FC236}">
                                    <a16:creationId xmlns:a16="http://schemas.microsoft.com/office/drawing/2014/main" id="{B7D2EB6F-7DE9-1D6E-B7C0-C41D3F6430D3}"/>
                                  </a:ext>
                                </a:extLst>
                              </p:cNvPr>
                              <p:cNvSpPr/>
                              <p:nvPr/>
                            </p:nvSpPr>
                            <p:spPr>
                              <a:xfrm rot="5400000">
                                <a:off x="3660580" y="5036764"/>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3" name="Oval 92">
                                <a:extLst>
                                  <a:ext uri="{FF2B5EF4-FFF2-40B4-BE49-F238E27FC236}">
                                    <a16:creationId xmlns:a16="http://schemas.microsoft.com/office/drawing/2014/main" id="{6C732203-D541-6800-39E9-F8A4C5B9FFD8}"/>
                                  </a:ext>
                                </a:extLst>
                              </p:cNvPr>
                              <p:cNvSpPr/>
                              <p:nvPr/>
                            </p:nvSpPr>
                            <p:spPr>
                              <a:xfrm rot="5400000">
                                <a:off x="3669225" y="5012389"/>
                                <a:ext cx="554999" cy="535392"/>
                              </a:xfrm>
                              <a:prstGeom prst="ellipse">
                                <a:avLst/>
                              </a:prstGeom>
                              <a:gradFill>
                                <a:gsLst>
                                  <a:gs pos="33000">
                                    <a:schemeClr val="accent1">
                                      <a:lumMod val="20000"/>
                                      <a:lumOff val="80000"/>
                                    </a:schemeClr>
                                  </a:gs>
                                  <a:gs pos="41000">
                                    <a:schemeClr val="accent1">
                                      <a:lumMod val="60000"/>
                                      <a:lumOff val="40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65" name="Metin kutusu 64">
                              <a:extLst>
                                <a:ext uri="{FF2B5EF4-FFF2-40B4-BE49-F238E27FC236}">
                                  <a16:creationId xmlns:a16="http://schemas.microsoft.com/office/drawing/2014/main" id="{F167CE64-0C82-19DF-9BC9-D5494D607183}"/>
                                </a:ext>
                              </a:extLst>
                            </p:cNvPr>
                            <p:cNvSpPr txBox="1"/>
                            <p:nvPr/>
                          </p:nvSpPr>
                          <p:spPr>
                            <a:xfrm>
                              <a:off x="8839254" y="4945990"/>
                              <a:ext cx="1499760" cy="327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El Kitabı</a:t>
                              </a:r>
                            </a:p>
                          </p:txBody>
                        </p:sp>
                        <p:sp>
                          <p:nvSpPr>
                            <p:cNvPr id="66" name="Metin kutusu 65">
                              <a:extLst>
                                <a:ext uri="{FF2B5EF4-FFF2-40B4-BE49-F238E27FC236}">
                                  <a16:creationId xmlns:a16="http://schemas.microsoft.com/office/drawing/2014/main" id="{5BF358D8-429F-47FB-102B-30D0B548BADC}"/>
                                </a:ext>
                              </a:extLst>
                            </p:cNvPr>
                            <p:cNvSpPr txBox="1"/>
                            <p:nvPr/>
                          </p:nvSpPr>
                          <p:spPr>
                            <a:xfrm>
                              <a:off x="7557474" y="4936902"/>
                              <a:ext cx="1499760" cy="327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PUKÖ Döngüleri</a:t>
                              </a:r>
                            </a:p>
                          </p:txBody>
                        </p:sp>
                        <p:sp>
                          <p:nvSpPr>
                            <p:cNvPr id="67" name="Metin kutusu 66">
                              <a:extLst>
                                <a:ext uri="{FF2B5EF4-FFF2-40B4-BE49-F238E27FC236}">
                                  <a16:creationId xmlns:a16="http://schemas.microsoft.com/office/drawing/2014/main" id="{601AB665-343D-F6A6-47DA-3EF7FD1FA5E4}"/>
                                </a:ext>
                              </a:extLst>
                            </p:cNvPr>
                            <p:cNvSpPr txBox="1"/>
                            <p:nvPr/>
                          </p:nvSpPr>
                          <p:spPr>
                            <a:xfrm>
                              <a:off x="10298078" y="4869232"/>
                              <a:ext cx="1499760" cy="546109"/>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Oryantasyon El Kitapları</a:t>
                              </a:r>
                            </a:p>
                          </p:txBody>
                        </p:sp>
                        <p:sp>
                          <p:nvSpPr>
                            <p:cNvPr id="68" name="Metin kutusu 67">
                              <a:extLst>
                                <a:ext uri="{FF2B5EF4-FFF2-40B4-BE49-F238E27FC236}">
                                  <a16:creationId xmlns:a16="http://schemas.microsoft.com/office/drawing/2014/main" id="{F9331289-36B7-05E3-5B1C-862C775889E0}"/>
                                </a:ext>
                              </a:extLst>
                            </p:cNvPr>
                            <p:cNvSpPr txBox="1"/>
                            <p:nvPr/>
                          </p:nvSpPr>
                          <p:spPr>
                            <a:xfrm>
                              <a:off x="7719506" y="3920262"/>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nvGrpSpPr>
                            <p:cNvPr id="69" name="Grup 68">
                              <a:extLst>
                                <a:ext uri="{FF2B5EF4-FFF2-40B4-BE49-F238E27FC236}">
                                  <a16:creationId xmlns:a16="http://schemas.microsoft.com/office/drawing/2014/main" id="{061DD9B3-2FAE-A20E-9D3C-B8A9250A23B8}"/>
                                </a:ext>
                              </a:extLst>
                            </p:cNvPr>
                            <p:cNvGrpSpPr/>
                            <p:nvPr/>
                          </p:nvGrpSpPr>
                          <p:grpSpPr>
                            <a:xfrm>
                              <a:off x="5471005" y="4294948"/>
                              <a:ext cx="1629192" cy="591749"/>
                              <a:chOff x="2812698" y="4996186"/>
                              <a:chExt cx="1629192" cy="591749"/>
                            </a:xfrm>
                          </p:grpSpPr>
                          <p:sp>
                            <p:nvSpPr>
                              <p:cNvPr id="88" name="Eksi İşareti 87">
                                <a:extLst>
                                  <a:ext uri="{FF2B5EF4-FFF2-40B4-BE49-F238E27FC236}">
                                    <a16:creationId xmlns:a16="http://schemas.microsoft.com/office/drawing/2014/main" id="{88BAA9E7-42AF-4D7C-A167-B28253FC4245}"/>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076D11CB-51EB-C9BE-6F8E-3CE01347F70C}"/>
                                  </a:ext>
                                </a:extLst>
                              </p:cNvPr>
                              <p:cNvSpPr/>
                              <p:nvPr/>
                            </p:nvSpPr>
                            <p:spPr>
                              <a:xfrm rot="5400000">
                                <a:off x="3888049" y="5037883"/>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5B4EB597-5CA6-A0AF-CF96-076AC6DFB4C8}"/>
                                  </a:ext>
                                </a:extLst>
                              </p:cNvPr>
                              <p:cNvSpPr/>
                              <p:nvPr/>
                            </p:nvSpPr>
                            <p:spPr>
                              <a:xfrm rot="5400000">
                                <a:off x="3896694" y="5013508"/>
                                <a:ext cx="554999" cy="535392"/>
                              </a:xfrm>
                              <a:prstGeom prst="ellipse">
                                <a:avLst/>
                              </a:prstGeom>
                              <a:gradFill>
                                <a:gsLst>
                                  <a:gs pos="33000">
                                    <a:schemeClr val="accent1">
                                      <a:lumMod val="20000"/>
                                      <a:lumOff val="80000"/>
                                    </a:schemeClr>
                                  </a:gs>
                                  <a:gs pos="34000">
                                    <a:schemeClr val="accent1">
                                      <a:lumMod val="75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0" name="Metin kutusu 69">
                              <a:extLst>
                                <a:ext uri="{FF2B5EF4-FFF2-40B4-BE49-F238E27FC236}">
                                  <a16:creationId xmlns:a16="http://schemas.microsoft.com/office/drawing/2014/main" id="{2822639E-4AE5-029D-DB12-6DE42366DBDD}"/>
                                </a:ext>
                              </a:extLst>
                            </p:cNvPr>
                            <p:cNvSpPr txBox="1"/>
                            <p:nvPr/>
                          </p:nvSpPr>
                          <p:spPr>
                            <a:xfrm>
                              <a:off x="6491922" y="3908438"/>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71" name="Metin kutusu 70">
                              <a:extLst>
                                <a:ext uri="{FF2B5EF4-FFF2-40B4-BE49-F238E27FC236}">
                                  <a16:creationId xmlns:a16="http://schemas.microsoft.com/office/drawing/2014/main" id="{CF310CDB-66B4-15B8-400F-9F2CA4A2F74B}"/>
                                </a:ext>
                              </a:extLst>
                            </p:cNvPr>
                            <p:cNvSpPr txBox="1"/>
                            <p:nvPr/>
                          </p:nvSpPr>
                          <p:spPr>
                            <a:xfrm>
                              <a:off x="4708042" y="4923738"/>
                              <a:ext cx="1499760" cy="546109"/>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İyileştirme Eylem Planları</a:t>
                              </a:r>
                            </a:p>
                          </p:txBody>
                        </p:sp>
                        <p:grpSp>
                          <p:nvGrpSpPr>
                            <p:cNvPr id="72" name="Grup 71">
                              <a:extLst>
                                <a:ext uri="{FF2B5EF4-FFF2-40B4-BE49-F238E27FC236}">
                                  <a16:creationId xmlns:a16="http://schemas.microsoft.com/office/drawing/2014/main" id="{21146290-C8E5-4C12-4BB1-52D4583890EC}"/>
                                </a:ext>
                              </a:extLst>
                            </p:cNvPr>
                            <p:cNvGrpSpPr/>
                            <p:nvPr/>
                          </p:nvGrpSpPr>
                          <p:grpSpPr>
                            <a:xfrm>
                              <a:off x="4017902" y="4285548"/>
                              <a:ext cx="1629192" cy="591749"/>
                              <a:chOff x="2812698" y="4996186"/>
                              <a:chExt cx="1629192" cy="591749"/>
                            </a:xfrm>
                          </p:grpSpPr>
                          <p:sp>
                            <p:nvSpPr>
                              <p:cNvPr id="85" name="Eksi İşareti 84">
                                <a:extLst>
                                  <a:ext uri="{FF2B5EF4-FFF2-40B4-BE49-F238E27FC236}">
                                    <a16:creationId xmlns:a16="http://schemas.microsoft.com/office/drawing/2014/main" id="{BE421B2A-85D6-CCD5-EF13-DC35BFE9893B}"/>
                                  </a:ext>
                                </a:extLst>
                              </p:cNvPr>
                              <p:cNvSpPr/>
                              <p:nvPr/>
                            </p:nvSpPr>
                            <p:spPr>
                              <a:xfrm>
                                <a:off x="2812698" y="4996186"/>
                                <a:ext cx="126217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946DA36C-C81A-F4F6-F466-32D85013B631}"/>
                                  </a:ext>
                                </a:extLst>
                              </p:cNvPr>
                              <p:cNvSpPr/>
                              <p:nvPr/>
                            </p:nvSpPr>
                            <p:spPr>
                              <a:xfrm rot="5400000">
                                <a:off x="3888049" y="5037883"/>
                                <a:ext cx="554999" cy="535392"/>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B3DF4E74-5838-46DD-F1EE-28128CFAA933}"/>
                                  </a:ext>
                                </a:extLst>
                              </p:cNvPr>
                              <p:cNvSpPr/>
                              <p:nvPr/>
                            </p:nvSpPr>
                            <p:spPr>
                              <a:xfrm rot="5400000">
                                <a:off x="3896694" y="5013508"/>
                                <a:ext cx="554999" cy="535392"/>
                              </a:xfrm>
                              <a:prstGeom prst="ellipse">
                                <a:avLst/>
                              </a:prstGeom>
                              <a:gradFill>
                                <a:gsLst>
                                  <a:gs pos="27000">
                                    <a:schemeClr val="accent1">
                                      <a:lumMod val="20000"/>
                                      <a:lumOff val="80000"/>
                                    </a:schemeClr>
                                  </a:gs>
                                  <a:gs pos="27000">
                                    <a:schemeClr val="accent1">
                                      <a:lumMod val="75000"/>
                                    </a:schemeClr>
                                  </a:gs>
                                  <a:gs pos="50000">
                                    <a:schemeClr val="accent1">
                                      <a:lumMod val="75000"/>
                                    </a:schemeClr>
                                  </a:gs>
                                  <a:gs pos="100000">
                                    <a:schemeClr val="accent1">
                                      <a:lumMod val="30000"/>
                                      <a:lumOff val="70000"/>
                                    </a:schemeClr>
                                  </a:gs>
                                </a:gsLst>
                                <a:lin ang="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3" name="Metin kutusu 72">
                              <a:extLst>
                                <a:ext uri="{FF2B5EF4-FFF2-40B4-BE49-F238E27FC236}">
                                  <a16:creationId xmlns:a16="http://schemas.microsoft.com/office/drawing/2014/main" id="{4978B724-7A20-9B99-1076-1921F02596A4}"/>
                                </a:ext>
                              </a:extLst>
                            </p:cNvPr>
                            <p:cNvSpPr txBox="1"/>
                            <p:nvPr/>
                          </p:nvSpPr>
                          <p:spPr>
                            <a:xfrm>
                              <a:off x="5002071" y="3944485"/>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74" name="Metin kutusu 73">
                              <a:extLst>
                                <a:ext uri="{FF2B5EF4-FFF2-40B4-BE49-F238E27FC236}">
                                  <a16:creationId xmlns:a16="http://schemas.microsoft.com/office/drawing/2014/main" id="{2760A2D8-1E52-2909-2915-32EFEDDFBD9D}"/>
                                </a:ext>
                              </a:extLst>
                            </p:cNvPr>
                            <p:cNvSpPr txBox="1"/>
                            <p:nvPr/>
                          </p:nvSpPr>
                          <p:spPr>
                            <a:xfrm>
                              <a:off x="1755091" y="4900801"/>
                              <a:ext cx="1499760" cy="764551"/>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Süreç Kartları ve Süreç Yönetimi El Kitabı</a:t>
                              </a:r>
                            </a:p>
                          </p:txBody>
                        </p:sp>
                        <p:grpSp>
                          <p:nvGrpSpPr>
                            <p:cNvPr id="75" name="Grup 74">
                              <a:extLst>
                                <a:ext uri="{FF2B5EF4-FFF2-40B4-BE49-F238E27FC236}">
                                  <a16:creationId xmlns:a16="http://schemas.microsoft.com/office/drawing/2014/main" id="{C2B0D629-9F06-18BB-377C-D67E24D104D2}"/>
                                </a:ext>
                              </a:extLst>
                            </p:cNvPr>
                            <p:cNvGrpSpPr/>
                            <p:nvPr/>
                          </p:nvGrpSpPr>
                          <p:grpSpPr>
                            <a:xfrm>
                              <a:off x="1114386" y="4276576"/>
                              <a:ext cx="1620565" cy="591749"/>
                              <a:chOff x="1366011" y="4996188"/>
                              <a:chExt cx="1620565" cy="591749"/>
                            </a:xfrm>
                          </p:grpSpPr>
                          <p:sp>
                            <p:nvSpPr>
                              <p:cNvPr id="83" name="Eksi İşareti 82">
                                <a:extLst>
                                  <a:ext uri="{FF2B5EF4-FFF2-40B4-BE49-F238E27FC236}">
                                    <a16:creationId xmlns:a16="http://schemas.microsoft.com/office/drawing/2014/main" id="{03CDF33E-B720-87EE-55F5-B355FE841B7A}"/>
                                  </a:ext>
                                </a:extLst>
                              </p:cNvPr>
                              <p:cNvSpPr/>
                              <p:nvPr/>
                            </p:nvSpPr>
                            <p:spPr>
                              <a:xfrm>
                                <a:off x="1366011" y="4996188"/>
                                <a:ext cx="1262177"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4" name="Oval 83">
                                <a:extLst>
                                  <a:ext uri="{FF2B5EF4-FFF2-40B4-BE49-F238E27FC236}">
                                    <a16:creationId xmlns:a16="http://schemas.microsoft.com/office/drawing/2014/main" id="{F8D1719B-4A47-693E-DA85-3D8D3EBAF0EE}"/>
                                  </a:ext>
                                </a:extLst>
                              </p:cNvPr>
                              <p:cNvSpPr/>
                              <p:nvPr/>
                            </p:nvSpPr>
                            <p:spPr>
                              <a:xfrm rot="5400000">
                                <a:off x="2441380" y="5037885"/>
                                <a:ext cx="554999" cy="535392"/>
                              </a:xfrm>
                              <a:prstGeom prst="ellipse">
                                <a:avLst/>
                              </a:prstGeom>
                              <a:gradFill>
                                <a:gsLst>
                                  <a:gs pos="22000">
                                    <a:schemeClr val="accent1">
                                      <a:lumMod val="40000"/>
                                      <a:lumOff val="60000"/>
                                    </a:schemeClr>
                                  </a:gs>
                                  <a:gs pos="23000">
                                    <a:schemeClr val="accent1">
                                      <a:lumMod val="75000"/>
                                    </a:schemeClr>
                                  </a:gs>
                                  <a:gs pos="50000">
                                    <a:schemeClr val="accent1">
                                      <a:lumMod val="75000"/>
                                    </a:schemeClr>
                                  </a:gs>
                                  <a:gs pos="100000">
                                    <a:schemeClr val="accent1">
                                      <a:lumMod val="30000"/>
                                      <a:lumOff val="70000"/>
                                    </a:schemeClr>
                                  </a:gs>
                                </a:gsLst>
                                <a:lin ang="0" scaled="1"/>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6" name="Metin kutusu 75">
                              <a:extLst>
                                <a:ext uri="{FF2B5EF4-FFF2-40B4-BE49-F238E27FC236}">
                                  <a16:creationId xmlns:a16="http://schemas.microsoft.com/office/drawing/2014/main" id="{4A80E59E-56A8-3F9D-30DB-96B579213757}"/>
                                </a:ext>
                              </a:extLst>
                            </p:cNvPr>
                            <p:cNvSpPr txBox="1"/>
                            <p:nvPr/>
                          </p:nvSpPr>
                          <p:spPr>
                            <a:xfrm>
                              <a:off x="3600528" y="3952691"/>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sp>
                          <p:nvSpPr>
                            <p:cNvPr id="77" name="Metin kutusu 76">
                              <a:extLst>
                                <a:ext uri="{FF2B5EF4-FFF2-40B4-BE49-F238E27FC236}">
                                  <a16:creationId xmlns:a16="http://schemas.microsoft.com/office/drawing/2014/main" id="{3C42BD7F-FB12-0123-0DD9-4C3CCB3F50CF}"/>
                                </a:ext>
                              </a:extLst>
                            </p:cNvPr>
                            <p:cNvSpPr txBox="1"/>
                            <p:nvPr/>
                          </p:nvSpPr>
                          <p:spPr>
                            <a:xfrm>
                              <a:off x="3280315" y="4886698"/>
                              <a:ext cx="1499760" cy="98299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Anket, Talep, Doküman ve İş Akış Yönetimi Yazılımları</a:t>
                              </a:r>
                            </a:p>
                          </p:txBody>
                        </p:sp>
                        <p:grpSp>
                          <p:nvGrpSpPr>
                            <p:cNvPr id="78" name="Grup 77">
                              <a:extLst>
                                <a:ext uri="{FF2B5EF4-FFF2-40B4-BE49-F238E27FC236}">
                                  <a16:creationId xmlns:a16="http://schemas.microsoft.com/office/drawing/2014/main" id="{4BA4B2EF-F43F-AAEF-C5B9-2388A2C21A9B}"/>
                                </a:ext>
                              </a:extLst>
                            </p:cNvPr>
                            <p:cNvGrpSpPr/>
                            <p:nvPr/>
                          </p:nvGrpSpPr>
                          <p:grpSpPr>
                            <a:xfrm rot="5400000">
                              <a:off x="386374" y="4852452"/>
                              <a:ext cx="1619428" cy="596388"/>
                              <a:chOff x="2359277" y="6005390"/>
                              <a:chExt cx="1619428" cy="596388"/>
                            </a:xfrm>
                          </p:grpSpPr>
                          <p:sp>
                            <p:nvSpPr>
                              <p:cNvPr id="81" name="Eksi İşareti 80">
                                <a:extLst>
                                  <a:ext uri="{FF2B5EF4-FFF2-40B4-BE49-F238E27FC236}">
                                    <a16:creationId xmlns:a16="http://schemas.microsoft.com/office/drawing/2014/main" id="{52886424-2FDB-9A4E-099B-5BFFA44257CD}"/>
                                  </a:ext>
                                </a:extLst>
                              </p:cNvPr>
                              <p:cNvSpPr/>
                              <p:nvPr/>
                            </p:nvSpPr>
                            <p:spPr>
                              <a:xfrm>
                                <a:off x="2359277" y="6005390"/>
                                <a:ext cx="1262178" cy="591747"/>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82" name="Oval 81">
                                <a:extLst>
                                  <a:ext uri="{FF2B5EF4-FFF2-40B4-BE49-F238E27FC236}">
                                    <a16:creationId xmlns:a16="http://schemas.microsoft.com/office/drawing/2014/main" id="{CD0AED33-B904-2AE2-A5CC-0A181EA75747}"/>
                                  </a:ext>
                                </a:extLst>
                              </p:cNvPr>
                              <p:cNvSpPr/>
                              <p:nvPr/>
                            </p:nvSpPr>
                            <p:spPr>
                              <a:xfrm rot="5400000">
                                <a:off x="3433509" y="6056583"/>
                                <a:ext cx="554999" cy="535392"/>
                              </a:xfrm>
                              <a:prstGeom prst="ellipse">
                                <a:avLst/>
                              </a:prstGeom>
                              <a:gradFill flip="none" rotWithShape="1">
                                <a:gsLst>
                                  <a:gs pos="17000">
                                    <a:schemeClr val="accent1">
                                      <a:lumMod val="40000"/>
                                      <a:lumOff val="60000"/>
                                    </a:schemeClr>
                                  </a:gs>
                                  <a:gs pos="20000">
                                    <a:schemeClr val="accent1">
                                      <a:lumMod val="75000"/>
                                    </a:schemeClr>
                                  </a:gs>
                                  <a:gs pos="36000">
                                    <a:schemeClr val="accent1">
                                      <a:lumMod val="75000"/>
                                    </a:schemeClr>
                                  </a:gs>
                                  <a:gs pos="100000">
                                    <a:schemeClr val="accent1">
                                      <a:lumMod val="30000"/>
                                      <a:lumOff val="70000"/>
                                    </a:schemeClr>
                                  </a:gs>
                                </a:gsLst>
                                <a:lin ang="16200000" scaled="1"/>
                                <a:tileRect/>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79" name="Metin kutusu 78">
                              <a:extLst>
                                <a:ext uri="{FF2B5EF4-FFF2-40B4-BE49-F238E27FC236}">
                                  <a16:creationId xmlns:a16="http://schemas.microsoft.com/office/drawing/2014/main" id="{357D1AA0-8ACA-2044-6640-5E8CC5F511FB}"/>
                                </a:ext>
                              </a:extLst>
                            </p:cNvPr>
                            <p:cNvSpPr txBox="1"/>
                            <p:nvPr/>
                          </p:nvSpPr>
                          <p:spPr>
                            <a:xfrm>
                              <a:off x="257027" y="5469215"/>
                              <a:ext cx="914400" cy="40048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sp>
                          <p:nvSpPr>
                            <p:cNvPr id="80" name="Metin kutusu 79">
                              <a:extLst>
                                <a:ext uri="{FF2B5EF4-FFF2-40B4-BE49-F238E27FC236}">
                                  <a16:creationId xmlns:a16="http://schemas.microsoft.com/office/drawing/2014/main" id="{70BDA84F-9D19-5BC6-60DA-A96A85C15DC9}"/>
                                </a:ext>
                              </a:extLst>
                            </p:cNvPr>
                            <p:cNvSpPr txBox="1"/>
                            <p:nvPr/>
                          </p:nvSpPr>
                          <p:spPr>
                            <a:xfrm>
                              <a:off x="6098650" y="4937566"/>
                              <a:ext cx="1499760" cy="1201441"/>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Liderlik Uygulamaları, Kalite Bilinci Değerlendirme Anketleri</a:t>
                              </a:r>
                            </a:p>
                          </p:txBody>
                        </p:sp>
                      </p:grpSp>
                      <p:grpSp>
                        <p:nvGrpSpPr>
                          <p:cNvPr id="21" name="Grup 20">
                            <a:extLst>
                              <a:ext uri="{FF2B5EF4-FFF2-40B4-BE49-F238E27FC236}">
                                <a16:creationId xmlns:a16="http://schemas.microsoft.com/office/drawing/2014/main" id="{B2145DFD-5C17-1CA2-072A-C1F8A1F0D264}"/>
                              </a:ext>
                            </a:extLst>
                          </p:cNvPr>
                          <p:cNvGrpSpPr/>
                          <p:nvPr/>
                        </p:nvGrpSpPr>
                        <p:grpSpPr>
                          <a:xfrm>
                            <a:off x="758894" y="1681211"/>
                            <a:ext cx="11520184" cy="2018698"/>
                            <a:chOff x="1002656" y="1581454"/>
                            <a:chExt cx="11520184" cy="2018698"/>
                          </a:xfrm>
                        </p:grpSpPr>
                        <p:sp>
                          <p:nvSpPr>
                            <p:cNvPr id="22" name="Metin kutusu 21">
                              <a:extLst>
                                <a:ext uri="{FF2B5EF4-FFF2-40B4-BE49-F238E27FC236}">
                                  <a16:creationId xmlns:a16="http://schemas.microsoft.com/office/drawing/2014/main" id="{A0193B20-B070-8200-D4EE-28366477E81E}"/>
                                </a:ext>
                              </a:extLst>
                            </p:cNvPr>
                            <p:cNvSpPr txBox="1"/>
                            <p:nvPr/>
                          </p:nvSpPr>
                          <p:spPr>
                            <a:xfrm>
                              <a:off x="7011250" y="2418988"/>
                              <a:ext cx="1495746" cy="698753"/>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Anket (ölçme-değerlendirme) Tasarımı</a:t>
                              </a:r>
                            </a:p>
                          </p:txBody>
                        </p:sp>
                        <p:grpSp>
                          <p:nvGrpSpPr>
                            <p:cNvPr id="23" name="Grup 22">
                              <a:extLst>
                                <a:ext uri="{FF2B5EF4-FFF2-40B4-BE49-F238E27FC236}">
                                  <a16:creationId xmlns:a16="http://schemas.microsoft.com/office/drawing/2014/main" id="{E63C1891-6FDF-0EF6-B4BF-8F72E7499C11}"/>
                                </a:ext>
                              </a:extLst>
                            </p:cNvPr>
                            <p:cNvGrpSpPr/>
                            <p:nvPr/>
                          </p:nvGrpSpPr>
                          <p:grpSpPr>
                            <a:xfrm>
                              <a:off x="1002656" y="1581454"/>
                              <a:ext cx="11520184" cy="2018698"/>
                              <a:chOff x="1002656" y="1534721"/>
                              <a:chExt cx="11520184" cy="2018698"/>
                            </a:xfrm>
                          </p:grpSpPr>
                          <p:grpSp>
                            <p:nvGrpSpPr>
                              <p:cNvPr id="24" name="Grup 23">
                                <a:extLst>
                                  <a:ext uri="{FF2B5EF4-FFF2-40B4-BE49-F238E27FC236}">
                                    <a16:creationId xmlns:a16="http://schemas.microsoft.com/office/drawing/2014/main" id="{6BE7E05C-78C1-DB80-ACEC-46244E12B8F3}"/>
                                  </a:ext>
                                </a:extLst>
                              </p:cNvPr>
                              <p:cNvGrpSpPr/>
                              <p:nvPr/>
                            </p:nvGrpSpPr>
                            <p:grpSpPr>
                              <a:xfrm>
                                <a:off x="1002656" y="1534721"/>
                                <a:ext cx="11520184" cy="2018698"/>
                                <a:chOff x="1044411" y="1533622"/>
                                <a:chExt cx="11520184" cy="2018698"/>
                              </a:xfrm>
                            </p:grpSpPr>
                            <p:grpSp>
                              <p:nvGrpSpPr>
                                <p:cNvPr id="26" name="Grup 25">
                                  <a:extLst>
                                    <a:ext uri="{FF2B5EF4-FFF2-40B4-BE49-F238E27FC236}">
                                      <a16:creationId xmlns:a16="http://schemas.microsoft.com/office/drawing/2014/main" id="{A7BCF4AE-43AC-7E72-A9F5-2FD7F39BBF3B}"/>
                                    </a:ext>
                                  </a:extLst>
                                </p:cNvPr>
                                <p:cNvGrpSpPr/>
                                <p:nvPr/>
                              </p:nvGrpSpPr>
                              <p:grpSpPr>
                                <a:xfrm>
                                  <a:off x="1044411" y="1533622"/>
                                  <a:ext cx="11520184" cy="2018698"/>
                                  <a:chOff x="951307" y="2138317"/>
                                  <a:chExt cx="11551094" cy="2331819"/>
                                </a:xfrm>
                              </p:grpSpPr>
                              <p:sp>
                                <p:nvSpPr>
                                  <p:cNvPr id="29" name="Metin kutusu 28">
                                    <a:extLst>
                                      <a:ext uri="{FF2B5EF4-FFF2-40B4-BE49-F238E27FC236}">
                                        <a16:creationId xmlns:a16="http://schemas.microsoft.com/office/drawing/2014/main" id="{190B3357-ED8B-3360-2D19-938F55825428}"/>
                                      </a:ext>
                                    </a:extLst>
                                  </p:cNvPr>
                                  <p:cNvSpPr txBox="1"/>
                                  <p:nvPr/>
                                </p:nvSpPr>
                                <p:spPr>
                                  <a:xfrm>
                                    <a:off x="1331237" y="2192068"/>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0" name="Metin kutusu 29">
                                    <a:extLst>
                                      <a:ext uri="{FF2B5EF4-FFF2-40B4-BE49-F238E27FC236}">
                                        <a16:creationId xmlns:a16="http://schemas.microsoft.com/office/drawing/2014/main" id="{FDF182D1-0170-119B-B96A-9E5A71210BA2}"/>
                                      </a:ext>
                                    </a:extLst>
                                  </p:cNvPr>
                                  <p:cNvSpPr txBox="1"/>
                                  <p:nvPr/>
                                </p:nvSpPr>
                                <p:spPr>
                                  <a:xfrm>
                                    <a:off x="951307" y="3173920"/>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Güvencesi Yönergesi</a:t>
                                    </a:r>
                                  </a:p>
                                </p:txBody>
                              </p:sp>
                              <p:sp>
                                <p:nvSpPr>
                                  <p:cNvPr id="31" name="Metin kutusu 30">
                                    <a:extLst>
                                      <a:ext uri="{FF2B5EF4-FFF2-40B4-BE49-F238E27FC236}">
                                        <a16:creationId xmlns:a16="http://schemas.microsoft.com/office/drawing/2014/main" id="{7B4832A6-A2E5-E4CB-9034-04F683D2F28D}"/>
                                      </a:ext>
                                    </a:extLst>
                                  </p:cNvPr>
                                  <p:cNvSpPr txBox="1"/>
                                  <p:nvPr/>
                                </p:nvSpPr>
                                <p:spPr>
                                  <a:xfrm>
                                    <a:off x="2431543" y="3169717"/>
                                    <a:ext cx="1499760" cy="34591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Kalite Komisyonu</a:t>
                                    </a:r>
                                  </a:p>
                                </p:txBody>
                              </p:sp>
                              <p:sp>
                                <p:nvSpPr>
                                  <p:cNvPr id="32" name="Metin kutusu 31">
                                    <a:extLst>
                                      <a:ext uri="{FF2B5EF4-FFF2-40B4-BE49-F238E27FC236}">
                                        <a16:creationId xmlns:a16="http://schemas.microsoft.com/office/drawing/2014/main" id="{D73D57AC-D99D-DDC6-A5B5-A432D5016252}"/>
                                      </a:ext>
                                    </a:extLst>
                                  </p:cNvPr>
                                  <p:cNvSpPr txBox="1"/>
                                  <p:nvPr/>
                                </p:nvSpPr>
                                <p:spPr>
                                  <a:xfrm>
                                    <a:off x="11588001" y="2148578"/>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sp>
                                <p:nvSpPr>
                                  <p:cNvPr id="33" name="Metin kutusu 32">
                                    <a:extLst>
                                      <a:ext uri="{FF2B5EF4-FFF2-40B4-BE49-F238E27FC236}">
                                        <a16:creationId xmlns:a16="http://schemas.microsoft.com/office/drawing/2014/main" id="{EAF63E31-6215-E7CB-D762-7F4427A9D22C}"/>
                                      </a:ext>
                                    </a:extLst>
                                  </p:cNvPr>
                                  <p:cNvSpPr txBox="1"/>
                                  <p:nvPr/>
                                </p:nvSpPr>
                                <p:spPr>
                                  <a:xfrm>
                                    <a:off x="9896163" y="3045211"/>
                                    <a:ext cx="1668906" cy="538091"/>
                                  </a:xfrm>
                                  <a:prstGeom prst="rect">
                                    <a:avLst/>
                                  </a:prstGeom>
                                  <a:noFill/>
                                </p:spPr>
                                <p:txBody>
                                  <a:bodyPr wrap="square" rtlCol="0">
                                    <a:spAutoFit/>
                                  </a:bodyPr>
                                  <a:lstStyle/>
                                  <a:p>
                                    <a:pPr algn="ctr"/>
                                    <a:r>
                                      <a:rPr lang="tr-TR" sz="1100" dirty="0">
                                        <a:latin typeface="Times New Roman" panose="02020603050405020304" pitchFamily="18" charset="0"/>
                                        <a:cs typeface="Times New Roman" panose="02020603050405020304" pitchFamily="18" charset="0"/>
                                      </a:rPr>
                                      <a:t>Kalite Güvencesi Yönergesi Revizyonu</a:t>
                                    </a:r>
                                  </a:p>
                                </p:txBody>
                              </p:sp>
                              <p:sp>
                                <p:nvSpPr>
                                  <p:cNvPr id="34" name="Metin kutusu 33">
                                    <a:extLst>
                                      <a:ext uri="{FF2B5EF4-FFF2-40B4-BE49-F238E27FC236}">
                                        <a16:creationId xmlns:a16="http://schemas.microsoft.com/office/drawing/2014/main" id="{CDCA65AF-B479-4942-9DC1-FF6F4D6B3BAF}"/>
                                      </a:ext>
                                    </a:extLst>
                                  </p:cNvPr>
                                  <p:cNvSpPr txBox="1"/>
                                  <p:nvPr/>
                                </p:nvSpPr>
                                <p:spPr>
                                  <a:xfrm>
                                    <a:off x="2878838" y="2197028"/>
                                    <a:ext cx="667518"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5" name="Metin kutusu 34">
                                    <a:extLst>
                                      <a:ext uri="{FF2B5EF4-FFF2-40B4-BE49-F238E27FC236}">
                                        <a16:creationId xmlns:a16="http://schemas.microsoft.com/office/drawing/2014/main" id="{3F0C4F3B-5BA3-7C7F-643D-46F9EBD6EBD2}"/>
                                      </a:ext>
                                    </a:extLst>
                                  </p:cNvPr>
                                  <p:cNvSpPr txBox="1"/>
                                  <p:nvPr/>
                                </p:nvSpPr>
                                <p:spPr>
                                  <a:xfrm>
                                    <a:off x="4374544" y="2212832"/>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sp>
                                <p:nvSpPr>
                                  <p:cNvPr id="36" name="Metin kutusu 35">
                                    <a:extLst>
                                      <a:ext uri="{FF2B5EF4-FFF2-40B4-BE49-F238E27FC236}">
                                        <a16:creationId xmlns:a16="http://schemas.microsoft.com/office/drawing/2014/main" id="{6A942796-EEDA-C6C2-5E4B-3B9FB2A0B567}"/>
                                      </a:ext>
                                    </a:extLst>
                                  </p:cNvPr>
                                  <p:cNvSpPr txBox="1"/>
                                  <p:nvPr/>
                                </p:nvSpPr>
                                <p:spPr>
                                  <a:xfrm>
                                    <a:off x="3977757" y="3154339"/>
                                    <a:ext cx="1499760" cy="807137"/>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İş Akışları ve Görev Tanımlamaları</a:t>
                                    </a:r>
                                  </a:p>
                                </p:txBody>
                              </p:sp>
                              <p:sp>
                                <p:nvSpPr>
                                  <p:cNvPr id="37" name="Metin kutusu 36">
                                    <a:extLst>
                                      <a:ext uri="{FF2B5EF4-FFF2-40B4-BE49-F238E27FC236}">
                                        <a16:creationId xmlns:a16="http://schemas.microsoft.com/office/drawing/2014/main" id="{39C04A71-9736-301D-EE39-2AB130E75BC0}"/>
                                      </a:ext>
                                    </a:extLst>
                                  </p:cNvPr>
                                  <p:cNvSpPr txBox="1"/>
                                  <p:nvPr/>
                                </p:nvSpPr>
                                <p:spPr>
                                  <a:xfrm>
                                    <a:off x="8448019" y="3120687"/>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Form Standardizasyonu</a:t>
                                    </a:r>
                                  </a:p>
                                </p:txBody>
                              </p:sp>
                              <p:sp>
                                <p:nvSpPr>
                                  <p:cNvPr id="38" name="Metin kutusu 37">
                                    <a:extLst>
                                      <a:ext uri="{FF2B5EF4-FFF2-40B4-BE49-F238E27FC236}">
                                        <a16:creationId xmlns:a16="http://schemas.microsoft.com/office/drawing/2014/main" id="{030DB0B8-75AB-893F-974D-A35C97D9E371}"/>
                                      </a:ext>
                                    </a:extLst>
                                  </p:cNvPr>
                                  <p:cNvSpPr txBox="1"/>
                                  <p:nvPr/>
                                </p:nvSpPr>
                                <p:spPr>
                                  <a:xfrm>
                                    <a:off x="7356437" y="2138317"/>
                                    <a:ext cx="914400" cy="42278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2022</a:t>
                                    </a:r>
                                  </a:p>
                                </p:txBody>
                              </p:sp>
                              <p:sp>
                                <p:nvSpPr>
                                  <p:cNvPr id="39" name="Metin kutusu 38">
                                    <a:extLst>
                                      <a:ext uri="{FF2B5EF4-FFF2-40B4-BE49-F238E27FC236}">
                                        <a16:creationId xmlns:a16="http://schemas.microsoft.com/office/drawing/2014/main" id="{0B1B4778-6BC1-C6BA-BCA5-424B0DCDD349}"/>
                                      </a:ext>
                                    </a:extLst>
                                  </p:cNvPr>
                                  <p:cNvSpPr txBox="1"/>
                                  <p:nvPr/>
                                </p:nvSpPr>
                                <p:spPr>
                                  <a:xfrm>
                                    <a:off x="5475185" y="3149213"/>
                                    <a:ext cx="1499760" cy="576526"/>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Prosedür Tanımlamaları</a:t>
                                    </a:r>
                                  </a:p>
                                </p:txBody>
                              </p:sp>
                              <p:grpSp>
                                <p:nvGrpSpPr>
                                  <p:cNvPr id="40" name="Grup 39">
                                    <a:extLst>
                                      <a:ext uri="{FF2B5EF4-FFF2-40B4-BE49-F238E27FC236}">
                                        <a16:creationId xmlns:a16="http://schemas.microsoft.com/office/drawing/2014/main" id="{1C344C10-09BF-973A-AF7F-3DCCD2B0A28C}"/>
                                      </a:ext>
                                    </a:extLst>
                                  </p:cNvPr>
                                  <p:cNvGrpSpPr/>
                                  <p:nvPr/>
                                </p:nvGrpSpPr>
                                <p:grpSpPr>
                                  <a:xfrm>
                                    <a:off x="1389882" y="2543182"/>
                                    <a:ext cx="10793614" cy="1926954"/>
                                    <a:chOff x="1430837" y="2503920"/>
                                    <a:chExt cx="10793614" cy="1926954"/>
                                  </a:xfrm>
                                </p:grpSpPr>
                                <p:grpSp>
                                  <p:nvGrpSpPr>
                                    <p:cNvPr id="42" name="Grup 41">
                                      <a:extLst>
                                        <a:ext uri="{FF2B5EF4-FFF2-40B4-BE49-F238E27FC236}">
                                          <a16:creationId xmlns:a16="http://schemas.microsoft.com/office/drawing/2014/main" id="{CCA36F0A-8DD1-B3FD-5B76-F882FD29B9C4}"/>
                                        </a:ext>
                                      </a:extLst>
                                    </p:cNvPr>
                                    <p:cNvGrpSpPr/>
                                    <p:nvPr/>
                                  </p:nvGrpSpPr>
                                  <p:grpSpPr>
                                    <a:xfrm>
                                      <a:off x="1430837" y="2522658"/>
                                      <a:ext cx="7671313" cy="637267"/>
                                      <a:chOff x="1337704" y="2531125"/>
                                      <a:chExt cx="7671313" cy="637267"/>
                                    </a:xfrm>
                                  </p:grpSpPr>
                                  <p:grpSp>
                                    <p:nvGrpSpPr>
                                      <p:cNvPr id="48" name="Grup 47">
                                        <a:extLst>
                                          <a:ext uri="{FF2B5EF4-FFF2-40B4-BE49-F238E27FC236}">
                                            <a16:creationId xmlns:a16="http://schemas.microsoft.com/office/drawing/2014/main" id="{49E099D5-6BF7-3697-2101-9F129C7CEFBE}"/>
                                          </a:ext>
                                        </a:extLst>
                                      </p:cNvPr>
                                      <p:cNvGrpSpPr/>
                                      <p:nvPr/>
                                    </p:nvGrpSpPr>
                                    <p:grpSpPr>
                                      <a:xfrm>
                                        <a:off x="1337704" y="2576643"/>
                                        <a:ext cx="1673956" cy="591749"/>
                                        <a:chOff x="1348485" y="2573865"/>
                                        <a:chExt cx="1583270" cy="533400"/>
                                      </a:xfrm>
                                    </p:grpSpPr>
                                    <p:sp>
                                      <p:nvSpPr>
                                        <p:cNvPr id="58" name="Oval 57">
                                          <a:extLst>
                                            <a:ext uri="{FF2B5EF4-FFF2-40B4-BE49-F238E27FC236}">
                                              <a16:creationId xmlns:a16="http://schemas.microsoft.com/office/drawing/2014/main" id="{1C54D14B-31EF-D415-513D-A50857FCFF35}"/>
                                            </a:ext>
                                          </a:extLst>
                                        </p:cNvPr>
                                        <p:cNvSpPr/>
                                        <p:nvPr/>
                                      </p:nvSpPr>
                                      <p:spPr>
                                        <a:xfrm>
                                          <a:off x="1348485" y="2599267"/>
                                          <a:ext cx="524933" cy="482600"/>
                                        </a:xfrm>
                                        <a:prstGeom prst="ellipse">
                                          <a:avLst/>
                                        </a:prstGeom>
                                        <a:gradFill>
                                          <a:gsLst>
                                            <a:gs pos="82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9" name="Eksi İşareti 58">
                                          <a:extLst>
                                            <a:ext uri="{FF2B5EF4-FFF2-40B4-BE49-F238E27FC236}">
                                              <a16:creationId xmlns:a16="http://schemas.microsoft.com/office/drawing/2014/main" id="{6E31D688-7C13-1A5B-4C9F-6A2C0BC6D079}"/>
                                            </a:ext>
                                          </a:extLst>
                                        </p:cNvPr>
                                        <p:cNvSpPr/>
                                        <p:nvPr/>
                                      </p:nvSpPr>
                                      <p:spPr>
                                        <a:xfrm>
                                          <a:off x="1737954" y="2573865"/>
                                          <a:ext cx="1193801" cy="533400"/>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49" name="Grup 48">
                                        <a:extLst>
                                          <a:ext uri="{FF2B5EF4-FFF2-40B4-BE49-F238E27FC236}">
                                            <a16:creationId xmlns:a16="http://schemas.microsoft.com/office/drawing/2014/main" id="{BDF0B4B2-4FF9-C5E7-91E7-E20AE599F9F8}"/>
                                          </a:ext>
                                        </a:extLst>
                                      </p:cNvPr>
                                      <p:cNvGrpSpPr/>
                                      <p:nvPr/>
                                    </p:nvGrpSpPr>
                                    <p:grpSpPr>
                                      <a:xfrm>
                                        <a:off x="2841676" y="2557861"/>
                                        <a:ext cx="1664017" cy="591749"/>
                                        <a:chOff x="1348579" y="2556933"/>
                                        <a:chExt cx="1573869" cy="533400"/>
                                      </a:xfrm>
                                    </p:grpSpPr>
                                    <p:sp>
                                      <p:nvSpPr>
                                        <p:cNvPr id="56" name="Oval 55">
                                          <a:extLst>
                                            <a:ext uri="{FF2B5EF4-FFF2-40B4-BE49-F238E27FC236}">
                                              <a16:creationId xmlns:a16="http://schemas.microsoft.com/office/drawing/2014/main" id="{6266B31B-4479-7C2D-B71F-105D179154D8}"/>
                                            </a:ext>
                                          </a:extLst>
                                        </p:cNvPr>
                                        <p:cNvSpPr/>
                                        <p:nvPr/>
                                      </p:nvSpPr>
                                      <p:spPr>
                                        <a:xfrm>
                                          <a:off x="1348579" y="2582334"/>
                                          <a:ext cx="524933" cy="482600"/>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7" name="Eksi İşareti 56">
                                          <a:extLst>
                                            <a:ext uri="{FF2B5EF4-FFF2-40B4-BE49-F238E27FC236}">
                                              <a16:creationId xmlns:a16="http://schemas.microsoft.com/office/drawing/2014/main" id="{C7D14270-93DB-220F-9DF1-FD9EBCB849E2}"/>
                                            </a:ext>
                                          </a:extLst>
                                        </p:cNvPr>
                                        <p:cNvSpPr/>
                                        <p:nvPr/>
                                      </p:nvSpPr>
                                      <p:spPr>
                                        <a:xfrm>
                                          <a:off x="1728647" y="2556933"/>
                                          <a:ext cx="1193801" cy="533400"/>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50" name="Grup 49">
                                        <a:extLst>
                                          <a:ext uri="{FF2B5EF4-FFF2-40B4-BE49-F238E27FC236}">
                                            <a16:creationId xmlns:a16="http://schemas.microsoft.com/office/drawing/2014/main" id="{0D42199A-93AE-DD08-D551-63AFE119DFA4}"/>
                                          </a:ext>
                                        </a:extLst>
                                      </p:cNvPr>
                                      <p:cNvGrpSpPr/>
                                      <p:nvPr/>
                                    </p:nvGrpSpPr>
                                    <p:grpSpPr>
                                      <a:xfrm>
                                        <a:off x="4320002" y="2548261"/>
                                        <a:ext cx="1658300" cy="591954"/>
                                        <a:chOff x="1324417" y="2556748"/>
                                        <a:chExt cx="1568463" cy="533585"/>
                                      </a:xfrm>
                                    </p:grpSpPr>
                                    <p:sp>
                                      <p:nvSpPr>
                                        <p:cNvPr id="54" name="Oval 53">
                                          <a:extLst>
                                            <a:ext uri="{FF2B5EF4-FFF2-40B4-BE49-F238E27FC236}">
                                              <a16:creationId xmlns:a16="http://schemas.microsoft.com/office/drawing/2014/main" id="{FBB0E4B7-FFFA-AB07-5052-D3E154AA613C}"/>
                                            </a:ext>
                                          </a:extLst>
                                        </p:cNvPr>
                                        <p:cNvSpPr/>
                                        <p:nvPr/>
                                      </p:nvSpPr>
                                      <p:spPr>
                                        <a:xfrm>
                                          <a:off x="1324417" y="2556748"/>
                                          <a:ext cx="524933" cy="482600"/>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5" name="Eksi İşareti 54">
                                          <a:extLst>
                                            <a:ext uri="{FF2B5EF4-FFF2-40B4-BE49-F238E27FC236}">
                                              <a16:creationId xmlns:a16="http://schemas.microsoft.com/office/drawing/2014/main" id="{B7E8178B-6050-8ADF-F957-ED90B9A35710}"/>
                                            </a:ext>
                                          </a:extLst>
                                        </p:cNvPr>
                                        <p:cNvSpPr/>
                                        <p:nvPr/>
                                      </p:nvSpPr>
                                      <p:spPr>
                                        <a:xfrm>
                                          <a:off x="1699079" y="2556933"/>
                                          <a:ext cx="1193801" cy="533400"/>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nvGrpSpPr>
                                      <p:cNvPr id="51" name="Grup 50">
                                        <a:extLst>
                                          <a:ext uri="{FF2B5EF4-FFF2-40B4-BE49-F238E27FC236}">
                                            <a16:creationId xmlns:a16="http://schemas.microsoft.com/office/drawing/2014/main" id="{CDF29D71-A5DA-7020-6794-FC3D1495BA70}"/>
                                          </a:ext>
                                        </a:extLst>
                                      </p:cNvPr>
                                      <p:cNvGrpSpPr/>
                                      <p:nvPr/>
                                    </p:nvGrpSpPr>
                                    <p:grpSpPr>
                                      <a:xfrm>
                                        <a:off x="7345000" y="2531125"/>
                                        <a:ext cx="1664017" cy="591749"/>
                                        <a:chOff x="2763137" y="2549767"/>
                                        <a:chExt cx="1573869" cy="533400"/>
                                      </a:xfrm>
                                    </p:grpSpPr>
                                    <p:sp>
                                      <p:nvSpPr>
                                        <p:cNvPr id="52" name="Oval 51">
                                          <a:extLst>
                                            <a:ext uri="{FF2B5EF4-FFF2-40B4-BE49-F238E27FC236}">
                                              <a16:creationId xmlns:a16="http://schemas.microsoft.com/office/drawing/2014/main" id="{57E7202F-0626-0414-46EE-A2E440827609}"/>
                                            </a:ext>
                                          </a:extLst>
                                        </p:cNvPr>
                                        <p:cNvSpPr/>
                                        <p:nvPr/>
                                      </p:nvSpPr>
                                      <p:spPr>
                                        <a:xfrm>
                                          <a:off x="2763137" y="2575172"/>
                                          <a:ext cx="524933" cy="482600"/>
                                        </a:xfrm>
                                        <a:prstGeom prst="ellipse">
                                          <a:avLst/>
                                        </a:prstGeom>
                                        <a:gradFill>
                                          <a:gsLst>
                                            <a:gs pos="55000">
                                              <a:schemeClr val="accent1">
                                                <a:lumMod val="5000"/>
                                                <a:lumOff val="95000"/>
                                              </a:schemeClr>
                                            </a:gs>
                                            <a:gs pos="6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53" name="Eksi İşareti 52">
                                          <a:extLst>
                                            <a:ext uri="{FF2B5EF4-FFF2-40B4-BE49-F238E27FC236}">
                                              <a16:creationId xmlns:a16="http://schemas.microsoft.com/office/drawing/2014/main" id="{8DFF8714-E3CA-72C4-3655-2D783FA29938}"/>
                                            </a:ext>
                                          </a:extLst>
                                        </p:cNvPr>
                                        <p:cNvSpPr/>
                                        <p:nvPr/>
                                      </p:nvSpPr>
                                      <p:spPr>
                                        <a:xfrm>
                                          <a:off x="3143205" y="2549767"/>
                                          <a:ext cx="1193801" cy="533400"/>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grpSp>
                                <p:sp>
                                  <p:nvSpPr>
                                    <p:cNvPr id="43" name="Oval 42">
                                      <a:extLst>
                                        <a:ext uri="{FF2B5EF4-FFF2-40B4-BE49-F238E27FC236}">
                                          <a16:creationId xmlns:a16="http://schemas.microsoft.com/office/drawing/2014/main" id="{76809083-8B5C-918B-9404-C3CE9ECB8F83}"/>
                                        </a:ext>
                                      </a:extLst>
                                    </p:cNvPr>
                                    <p:cNvSpPr/>
                                    <p:nvPr/>
                                  </p:nvSpPr>
                                  <p:spPr>
                                    <a:xfrm>
                                      <a:off x="8942004" y="2532100"/>
                                      <a:ext cx="555000" cy="535392"/>
                                    </a:xfrm>
                                    <a:prstGeom prst="ellipse">
                                      <a:avLst/>
                                    </a:prstGeom>
                                    <a:gradFill>
                                      <a:gsLst>
                                        <a:gs pos="48000">
                                          <a:schemeClr val="accent1">
                                            <a:lumMod val="5000"/>
                                            <a:lumOff val="95000"/>
                                          </a:schemeClr>
                                        </a:gs>
                                        <a:gs pos="56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4" name="Eksi İşareti 43">
                                      <a:extLst>
                                        <a:ext uri="{FF2B5EF4-FFF2-40B4-BE49-F238E27FC236}">
                                          <a16:creationId xmlns:a16="http://schemas.microsoft.com/office/drawing/2014/main" id="{CD75D46A-36A4-7F3C-E3EE-50FB7E4D0134}"/>
                                        </a:ext>
                                      </a:extLst>
                                    </p:cNvPr>
                                    <p:cNvSpPr/>
                                    <p:nvPr/>
                                  </p:nvSpPr>
                                  <p:spPr>
                                    <a:xfrm>
                                      <a:off x="9343842" y="2503920"/>
                                      <a:ext cx="1262179" cy="591751"/>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45" name="Oval 44">
                                      <a:extLst>
                                        <a:ext uri="{FF2B5EF4-FFF2-40B4-BE49-F238E27FC236}">
                                          <a16:creationId xmlns:a16="http://schemas.microsoft.com/office/drawing/2014/main" id="{28A60F81-E80A-6E1C-FD8A-A0154C71A429}"/>
                                        </a:ext>
                                      </a:extLst>
                                    </p:cNvPr>
                                    <p:cNvSpPr/>
                                    <p:nvPr/>
                                  </p:nvSpPr>
                                  <p:spPr>
                                    <a:xfrm>
                                      <a:off x="10445874" y="2532101"/>
                                      <a:ext cx="555000" cy="535391"/>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6" name="Eksi İşareti 45">
                                      <a:extLst>
                                        <a:ext uri="{FF2B5EF4-FFF2-40B4-BE49-F238E27FC236}">
                                          <a16:creationId xmlns:a16="http://schemas.microsoft.com/office/drawing/2014/main" id="{D4F48FB8-C4B2-EC19-8D5B-F27F803EE27E}"/>
                                        </a:ext>
                                      </a:extLst>
                                    </p:cNvPr>
                                    <p:cNvSpPr/>
                                    <p:nvPr/>
                                  </p:nvSpPr>
                                  <p:spPr>
                                    <a:xfrm rot="5400000">
                                      <a:off x="11016808" y="3223231"/>
                                      <a:ext cx="1823537"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830488A4-D97A-CF43-505B-8DF2927AC686}"/>
                                        </a:ext>
                                      </a:extLst>
                                    </p:cNvPr>
                                    <p:cNvSpPr/>
                                    <p:nvPr/>
                                  </p:nvSpPr>
                                  <p:spPr>
                                    <a:xfrm>
                                      <a:off x="10454209" y="2506368"/>
                                      <a:ext cx="555000" cy="535391"/>
                                    </a:xfrm>
                                    <a:prstGeom prst="ellipse">
                                      <a:avLst/>
                                    </a:prstGeom>
                                    <a:gradFill>
                                      <a:gsLst>
                                        <a:gs pos="42000">
                                          <a:schemeClr val="accent1">
                                            <a:lumMod val="5000"/>
                                            <a:lumOff val="95000"/>
                                          </a:schemeClr>
                                        </a:gs>
                                        <a:gs pos="48000">
                                          <a:schemeClr val="accent1">
                                            <a:lumMod val="60000"/>
                                            <a:lumOff val="40000"/>
                                          </a:schemeClr>
                                        </a:gs>
                                        <a:gs pos="75000">
                                          <a:schemeClr val="accent1">
                                            <a:lumMod val="45000"/>
                                            <a:lumOff val="55000"/>
                                          </a:schemeClr>
                                        </a:gs>
                                        <a:gs pos="100000">
                                          <a:schemeClr val="accent1">
                                            <a:lumMod val="30000"/>
                                            <a:lumOff val="70000"/>
                                          </a:schemeClr>
                                        </a:gs>
                                      </a:gsLst>
                                      <a:lin ang="5400000" scaled="1"/>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1" name="Eksi İşareti 40">
                                    <a:extLst>
                                      <a:ext uri="{FF2B5EF4-FFF2-40B4-BE49-F238E27FC236}">
                                        <a16:creationId xmlns:a16="http://schemas.microsoft.com/office/drawing/2014/main" id="{F6708209-BD00-13AC-8064-B1CDD451A34A}"/>
                                      </a:ext>
                                    </a:extLst>
                                  </p:cNvPr>
                                  <p:cNvSpPr/>
                                  <p:nvPr/>
                                </p:nvSpPr>
                                <p:spPr>
                                  <a:xfrm>
                                    <a:off x="10875860" y="2530284"/>
                                    <a:ext cx="838338" cy="591749"/>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sp>
                              <p:nvSpPr>
                                <p:cNvPr id="27" name="Oval 26">
                                  <a:extLst>
                                    <a:ext uri="{FF2B5EF4-FFF2-40B4-BE49-F238E27FC236}">
                                      <a16:creationId xmlns:a16="http://schemas.microsoft.com/office/drawing/2014/main" id="{06B241DA-77FA-1C19-11E4-5247CB50599E}"/>
                                    </a:ext>
                                  </a:extLst>
                                </p:cNvPr>
                                <p:cNvSpPr/>
                                <p:nvPr/>
                              </p:nvSpPr>
                              <p:spPr>
                                <a:xfrm>
                                  <a:off x="5963579" y="1931090"/>
                                  <a:ext cx="553515" cy="463499"/>
                                </a:xfrm>
                                <a:prstGeom prst="ellipse">
                                  <a:avLst/>
                                </a:prstGeom>
                                <a:gradFill>
                                  <a:gsLst>
                                    <a:gs pos="71000">
                                      <a:schemeClr val="accent1">
                                        <a:lumMod val="5000"/>
                                        <a:lumOff val="95000"/>
                                      </a:schemeClr>
                                    </a:gs>
                                    <a:gs pos="8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latin typeface="Times New Roman" panose="02020603050405020304" pitchFamily="18" charset="0"/>
                                    <a:cs typeface="Times New Roman" panose="02020603050405020304" pitchFamily="18" charset="0"/>
                                  </a:endParaRPr>
                                </a:p>
                              </p:txBody>
                            </p:sp>
                            <p:sp>
                              <p:nvSpPr>
                                <p:cNvPr id="28" name="Eksi İşareti 27">
                                  <a:extLst>
                                    <a:ext uri="{FF2B5EF4-FFF2-40B4-BE49-F238E27FC236}">
                                      <a16:creationId xmlns:a16="http://schemas.microsoft.com/office/drawing/2014/main" id="{C287D56D-480E-7705-0FCF-0C6240EFB136}"/>
                                    </a:ext>
                                  </a:extLst>
                                </p:cNvPr>
                                <p:cNvSpPr/>
                                <p:nvPr/>
                              </p:nvSpPr>
                              <p:spPr>
                                <a:xfrm>
                                  <a:off x="6351037" y="1906691"/>
                                  <a:ext cx="1292893" cy="512288"/>
                                </a:xfrm>
                                <a:prstGeom prst="mathMinus">
                                  <a:avLst/>
                                </a:prstGeom>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grpSp>
                          <p:sp>
                            <p:nvSpPr>
                              <p:cNvPr id="25" name="Metin kutusu 24">
                                <a:extLst>
                                  <a:ext uri="{FF2B5EF4-FFF2-40B4-BE49-F238E27FC236}">
                                    <a16:creationId xmlns:a16="http://schemas.microsoft.com/office/drawing/2014/main" id="{12CF2AC7-EFDC-7945-8F1B-099B5BD475B5}"/>
                                  </a:ext>
                                </a:extLst>
                              </p:cNvPr>
                              <p:cNvSpPr txBox="1"/>
                              <p:nvPr/>
                            </p:nvSpPr>
                            <p:spPr>
                              <a:xfrm>
                                <a:off x="8903181" y="1543604"/>
                                <a:ext cx="686510" cy="366013"/>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2023</a:t>
                                </a:r>
                              </a:p>
                            </p:txBody>
                          </p:sp>
                        </p:grpSp>
                      </p:grpSp>
                    </p:grpSp>
                    <p:sp>
                      <p:nvSpPr>
                        <p:cNvPr id="18" name="Eksi İşareti 17">
                          <a:extLst>
                            <a:ext uri="{FF2B5EF4-FFF2-40B4-BE49-F238E27FC236}">
                              <a16:creationId xmlns:a16="http://schemas.microsoft.com/office/drawing/2014/main" id="{8EA6F68C-92E7-7D26-3BC7-BA46E406A49D}"/>
                            </a:ext>
                          </a:extLst>
                        </p:cNvPr>
                        <p:cNvSpPr/>
                        <p:nvPr/>
                      </p:nvSpPr>
                      <p:spPr>
                        <a:xfrm>
                          <a:off x="3612401" y="3521110"/>
                          <a:ext cx="1159785" cy="522461"/>
                        </a:xfrm>
                        <a:prstGeom prst="mathMinus">
                          <a:avLst/>
                        </a:prstGeom>
                        <a:ln w="19050">
                          <a:solidFill>
                            <a:schemeClr val="tx1">
                              <a:lumMod val="85000"/>
                              <a:lumOff val="1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1C0446BD-8D4A-65C2-417F-DDD8F143B71D}"/>
                            </a:ext>
                          </a:extLst>
                        </p:cNvPr>
                        <p:cNvSpPr/>
                        <p:nvPr/>
                      </p:nvSpPr>
                      <p:spPr>
                        <a:xfrm rot="5400000">
                          <a:off x="4610517" y="3548297"/>
                          <a:ext cx="490015" cy="491960"/>
                        </a:xfrm>
                        <a:prstGeom prst="ellipse">
                          <a:avLst/>
                        </a:prstGeom>
                        <a:gradFill>
                          <a:gsLst>
                            <a:gs pos="22000">
                              <a:schemeClr val="accent1">
                                <a:lumMod val="40000"/>
                                <a:lumOff val="60000"/>
                              </a:schemeClr>
                            </a:gs>
                            <a:gs pos="37000">
                              <a:schemeClr val="accent1">
                                <a:lumMod val="75000"/>
                              </a:schemeClr>
                            </a:gs>
                            <a:gs pos="50000">
                              <a:schemeClr val="accent1">
                                <a:lumMod val="75000"/>
                              </a:schemeClr>
                            </a:gs>
                            <a:gs pos="100000">
                              <a:schemeClr val="accent1">
                                <a:lumMod val="30000"/>
                                <a:lumOff val="70000"/>
                              </a:schemeClr>
                            </a:gs>
                          </a:gsLst>
                          <a:lin ang="0" scaled="1"/>
                        </a:gra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sp>
                  <p:nvSpPr>
                    <p:cNvPr id="14" name="Metin kutusu 13">
                      <a:extLst>
                        <a:ext uri="{FF2B5EF4-FFF2-40B4-BE49-F238E27FC236}">
                          <a16:creationId xmlns:a16="http://schemas.microsoft.com/office/drawing/2014/main" id="{47E4666A-FBB6-A653-B60D-2C198D8BB35C}"/>
                        </a:ext>
                      </a:extLst>
                    </p:cNvPr>
                    <p:cNvSpPr txBox="1"/>
                    <p:nvPr/>
                  </p:nvSpPr>
                  <p:spPr>
                    <a:xfrm>
                      <a:off x="3514858" y="3464004"/>
                      <a:ext cx="840222"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2025</a:t>
                      </a:r>
                    </a:p>
                  </p:txBody>
                </p:sp>
              </p:grpSp>
              <p:sp>
                <p:nvSpPr>
                  <p:cNvPr id="11" name="Oval 10">
                    <a:extLst>
                      <a:ext uri="{FF2B5EF4-FFF2-40B4-BE49-F238E27FC236}">
                        <a16:creationId xmlns:a16="http://schemas.microsoft.com/office/drawing/2014/main" id="{9A7AC3D1-AC85-F78D-BB3A-7651F911C4D5}"/>
                      </a:ext>
                    </a:extLst>
                  </p:cNvPr>
                  <p:cNvSpPr/>
                  <p:nvPr/>
                </p:nvSpPr>
                <p:spPr>
                  <a:xfrm>
                    <a:off x="11110584" y="2349850"/>
                    <a:ext cx="507291" cy="428725"/>
                  </a:xfrm>
                  <a:prstGeom prst="ellipse">
                    <a:avLst/>
                  </a:prstGeom>
                  <a:solidFill>
                    <a:schemeClr val="accent3">
                      <a:lumMod val="7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F76ED819-02D4-EE89-0E9D-E48DFD78746B}"/>
                      </a:ext>
                    </a:extLst>
                  </p:cNvPr>
                  <p:cNvSpPr/>
                  <p:nvPr/>
                </p:nvSpPr>
                <p:spPr>
                  <a:xfrm>
                    <a:off x="11118203" y="2329244"/>
                    <a:ext cx="507291" cy="428725"/>
                  </a:xfrm>
                  <a:prstGeom prst="ellipse">
                    <a:avLst/>
                  </a:prstGeom>
                  <a:gradFill flip="none" rotWithShape="1">
                    <a:gsLst>
                      <a:gs pos="38000">
                        <a:schemeClr val="bg1"/>
                      </a:gs>
                      <a:gs pos="50000">
                        <a:schemeClr val="accent1">
                          <a:lumMod val="60000"/>
                          <a:lumOff val="40000"/>
                        </a:schemeClr>
                      </a:gs>
                      <a:gs pos="62000">
                        <a:schemeClr val="accent1">
                          <a:lumMod val="60000"/>
                          <a:lumOff val="40000"/>
                        </a:schemeClr>
                      </a:gs>
                      <a:gs pos="100000">
                        <a:schemeClr val="accent1">
                          <a:lumMod val="30000"/>
                          <a:lumOff val="70000"/>
                        </a:schemeClr>
                      </a:gs>
                    </a:gsLst>
                    <a:lin ang="5400000" scaled="1"/>
                    <a:tileRect/>
                  </a:gra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9" name="Metin kutusu 8">
                  <a:extLst>
                    <a:ext uri="{FF2B5EF4-FFF2-40B4-BE49-F238E27FC236}">
                      <a16:creationId xmlns:a16="http://schemas.microsoft.com/office/drawing/2014/main" id="{69877CAB-0E65-F40F-C6A8-F162B0AAA08E}"/>
                    </a:ext>
                  </a:extLst>
                </p:cNvPr>
                <p:cNvSpPr txBox="1"/>
                <p:nvPr/>
              </p:nvSpPr>
              <p:spPr>
                <a:xfrm>
                  <a:off x="9668910" y="2051429"/>
                  <a:ext cx="835796"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2024</a:t>
                  </a:r>
                </a:p>
              </p:txBody>
            </p:sp>
          </p:grpSp>
          <p:sp>
            <p:nvSpPr>
              <p:cNvPr id="7" name="Metin kutusu 6">
                <a:extLst>
                  <a:ext uri="{FF2B5EF4-FFF2-40B4-BE49-F238E27FC236}">
                    <a16:creationId xmlns:a16="http://schemas.microsoft.com/office/drawing/2014/main" id="{18FCA7BF-4CC1-7779-7F1B-C0B77C70A52F}"/>
                  </a:ext>
                </a:extLst>
              </p:cNvPr>
              <p:cNvSpPr txBox="1"/>
              <p:nvPr/>
            </p:nvSpPr>
            <p:spPr>
              <a:xfrm>
                <a:off x="10959571" y="2730101"/>
                <a:ext cx="1158284" cy="461665"/>
              </a:xfrm>
              <a:prstGeom prst="rect">
                <a:avLst/>
              </a:prstGeom>
              <a:noFill/>
            </p:spPr>
            <p:txBody>
              <a:bodyPr wrap="square">
                <a:spAutoFit/>
              </a:bodyPr>
              <a:lstStyle/>
              <a:p>
                <a:r>
                  <a:rPr lang="tr-TR" sz="1200" dirty="0">
                    <a:latin typeface="Times New Roman" panose="02020603050405020304" pitchFamily="18" charset="0"/>
                    <a:cs typeface="Times New Roman" panose="02020603050405020304" pitchFamily="18" charset="0"/>
                  </a:rPr>
                  <a:t>Komisyon Güncellemeleri</a:t>
                </a:r>
                <a:endParaRPr lang="tr-TR" sz="1200" dirty="0"/>
              </a:p>
            </p:txBody>
          </p:sp>
        </p:grpSp>
        <p:sp>
          <p:nvSpPr>
            <p:cNvPr id="5" name="Metin kutusu 4">
              <a:extLst>
                <a:ext uri="{FF2B5EF4-FFF2-40B4-BE49-F238E27FC236}">
                  <a16:creationId xmlns:a16="http://schemas.microsoft.com/office/drawing/2014/main" id="{B7654CCF-0351-D380-CA07-4A205407D4D9}"/>
                </a:ext>
              </a:extLst>
            </p:cNvPr>
            <p:cNvSpPr txBox="1"/>
            <p:nvPr/>
          </p:nvSpPr>
          <p:spPr>
            <a:xfrm>
              <a:off x="5043195" y="1880952"/>
              <a:ext cx="848422" cy="36435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2021</a:t>
              </a:r>
            </a:p>
          </p:txBody>
        </p:sp>
      </p:grpSp>
    </p:spTree>
    <p:extLst>
      <p:ext uri="{BB962C8B-B14F-4D97-AF65-F5344CB8AC3E}">
        <p14:creationId xmlns:p14="http://schemas.microsoft.com/office/powerpoint/2010/main" val="234081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01FAD9-6045-0B6B-9D41-2160596AF9D5}"/>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3D509D6B-FD7A-B18B-0C97-7AEFD33C57D1}"/>
              </a:ext>
            </a:extLst>
          </p:cNvPr>
          <p:cNvPicPr>
            <a:picLocks noChangeAspect="1"/>
          </p:cNvPicPr>
          <p:nvPr/>
        </p:nvPicPr>
        <p:blipFill>
          <a:blip r:embed="rId3"/>
          <a:stretch>
            <a:fillRect/>
          </a:stretch>
        </p:blipFill>
        <p:spPr>
          <a:xfrm>
            <a:off x="923664" y="384379"/>
            <a:ext cx="9615999" cy="5362402"/>
          </a:xfrm>
          <a:prstGeom prst="rect">
            <a:avLst/>
          </a:prstGeom>
          <a:ln>
            <a:noFill/>
          </a:ln>
          <a:effectLst>
            <a:softEdge rad="112500"/>
          </a:effectLst>
        </p:spPr>
      </p:pic>
    </p:spTree>
    <p:extLst>
      <p:ext uri="{BB962C8B-B14F-4D97-AF65-F5344CB8AC3E}">
        <p14:creationId xmlns:p14="http://schemas.microsoft.com/office/powerpoint/2010/main" val="81916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5AD55C-4358-DD70-CC83-1D11545427AD}"/>
            </a:ext>
          </a:extLst>
        </p:cNvPr>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FAE2B263-33B0-834A-87FC-D4DF1FD37241}"/>
              </a:ext>
            </a:extLst>
          </p:cNvPr>
          <p:cNvGraphicFramePr>
            <a:graphicFrameLocks noGrp="1"/>
          </p:cNvGraphicFramePr>
          <p:nvPr>
            <p:extLst>
              <p:ext uri="{D42A27DB-BD31-4B8C-83A1-F6EECF244321}">
                <p14:modId xmlns:p14="http://schemas.microsoft.com/office/powerpoint/2010/main" val="288502271"/>
              </p:ext>
            </p:extLst>
          </p:nvPr>
        </p:nvGraphicFramePr>
        <p:xfrm>
          <a:off x="626945" y="420159"/>
          <a:ext cx="11228169" cy="5355001"/>
        </p:xfrm>
        <a:graphic>
          <a:graphicData uri="http://schemas.openxmlformats.org/drawingml/2006/table">
            <a:tbl>
              <a:tblPr firstRow="1" firstCol="1" bandRow="1">
                <a:tableStyleId>{5A111915-BE36-4E01-A7E5-04B1672EAD32}</a:tableStyleId>
              </a:tblPr>
              <a:tblGrid>
                <a:gridCol w="2240252">
                  <a:extLst>
                    <a:ext uri="{9D8B030D-6E8A-4147-A177-3AD203B41FA5}">
                      <a16:colId xmlns:a16="http://schemas.microsoft.com/office/drawing/2014/main" val="898243388"/>
                    </a:ext>
                  </a:extLst>
                </a:gridCol>
                <a:gridCol w="5189470">
                  <a:extLst>
                    <a:ext uri="{9D8B030D-6E8A-4147-A177-3AD203B41FA5}">
                      <a16:colId xmlns:a16="http://schemas.microsoft.com/office/drawing/2014/main" val="3383944094"/>
                    </a:ext>
                  </a:extLst>
                </a:gridCol>
                <a:gridCol w="3798447">
                  <a:extLst>
                    <a:ext uri="{9D8B030D-6E8A-4147-A177-3AD203B41FA5}">
                      <a16:colId xmlns:a16="http://schemas.microsoft.com/office/drawing/2014/main" val="3716142689"/>
                    </a:ext>
                  </a:extLst>
                </a:gridCol>
              </a:tblGrid>
              <a:tr h="301699">
                <a:tc>
                  <a:txBody>
                    <a:bodyPr/>
                    <a:lstStyle/>
                    <a:p>
                      <a:pPr algn="ctr">
                        <a:lnSpc>
                          <a:spcPct val="107000"/>
                        </a:lnSpc>
                        <a:spcAft>
                          <a:spcPts val="800"/>
                        </a:spcAft>
                        <a:buNone/>
                      </a:pPr>
                      <a:r>
                        <a:rPr lang="tr-TR" sz="1600" kern="100">
                          <a:effectLst/>
                          <a:latin typeface="Times New Roman" panose="02020603050405020304" pitchFamily="18" charset="0"/>
                          <a:cs typeface="Times New Roman" panose="02020603050405020304" pitchFamily="18" charset="0"/>
                        </a:rPr>
                        <a:t>Ana Süreç</a:t>
                      </a:r>
                      <a:endParaRPr lang="tr-TR"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tc>
                <a:tc>
                  <a:txBody>
                    <a:bodyPr/>
                    <a:lstStyle/>
                    <a:p>
                      <a:pPr algn="ctr">
                        <a:lnSpc>
                          <a:spcPct val="107000"/>
                        </a:lnSpc>
                        <a:spcAft>
                          <a:spcPts val="800"/>
                        </a:spcAft>
                        <a:buNone/>
                      </a:pPr>
                      <a:r>
                        <a:rPr lang="tr-TR" sz="1600" kern="100" dirty="0">
                          <a:effectLst/>
                          <a:latin typeface="Times New Roman" panose="02020603050405020304" pitchFamily="18" charset="0"/>
                          <a:cs typeface="Times New Roman" panose="02020603050405020304" pitchFamily="18" charset="0"/>
                        </a:rPr>
                        <a:t>Sürecin Tanımı</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chemeClr val="accent1">
                          <a:lumMod val="75000"/>
                        </a:schemeClr>
                      </a:solidFill>
                      <a:prstDash val="solid"/>
                      <a:round/>
                      <a:headEnd type="none" w="med" len="med"/>
                      <a:tailEnd type="none" w="med" len="med"/>
                    </a:lnR>
                  </a:tcPr>
                </a:tc>
                <a:tc>
                  <a:txBody>
                    <a:bodyPr/>
                    <a:lstStyle/>
                    <a:p>
                      <a:pPr algn="ctr">
                        <a:lnSpc>
                          <a:spcPct val="107000"/>
                        </a:lnSpc>
                        <a:spcAft>
                          <a:spcPts val="800"/>
                        </a:spcAft>
                        <a:buNone/>
                      </a:pPr>
                      <a:r>
                        <a:rPr lang="tr-TR" sz="1600" kern="100" dirty="0">
                          <a:effectLst/>
                          <a:latin typeface="Times New Roman" panose="02020603050405020304" pitchFamily="18" charset="0"/>
                          <a:cs typeface="Times New Roman" panose="02020603050405020304" pitchFamily="18" charset="0"/>
                        </a:rPr>
                        <a:t>Alt Süreçleri</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781784205"/>
                  </a:ext>
                </a:extLst>
              </a:tr>
              <a:tr h="521509">
                <a:tc rowSpan="3">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 Yönetişim, Liderlik ve Kalite Yönetimi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rowSpan="3">
                  <a:txBody>
                    <a:bodyPr/>
                    <a:lstStyle/>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iç ve dış paydaşlarıyla iletişim süreçlerini, örgütsel yapısını ve yapı içerisindeki bilgi akışını tanımlar. Yükseköğretim sistemi içerisinde ulusal ve uluslararası değişimlere uyum ve sektörel rekabet için strateji geliştirme, uygulama ve izleme süreçlerini tanımlar. Yönetim yapısı içerisinde standardizasyonu sağlamak, hizmet kalitesini yükseltmek ve yüksek düzeyde iç ve dış paydaş memnuniyeti yaratmak için gerekli olan faaliyetleri ve bağlantıları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a:effectLst/>
                          <a:latin typeface="Times New Roman" panose="02020603050405020304" pitchFamily="18" charset="0"/>
                          <a:cs typeface="Times New Roman" panose="02020603050405020304" pitchFamily="18" charset="0"/>
                        </a:rPr>
                        <a:t>A.1.1.Kurumsal İletişim ve Organizasyon Yönetimi Süreci</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64167685"/>
                  </a:ext>
                </a:extLst>
              </a:tr>
              <a:tr h="521509">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A.1.2.Stratejik Planlama ve İzleme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61612440"/>
                  </a:ext>
                </a:extLst>
              </a:tr>
              <a:tr h="521509">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A.1.3.Kalite Güvencesi Sistemi Yönetimi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66610521"/>
                  </a:ext>
                </a:extLst>
              </a:tr>
              <a:tr h="521509">
                <a:tc rowSpan="3">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B.Eğitim-Öğretim</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3">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eğitim-öğretim faaliyetlerini yürüteceği genel ilkeleri ve adımları içerir. Yerel, ulusal ve uluslararası yükseköğretim ve araştırma-geliştirme kriterlerine uygun müfredat tasarımı, ders uygulamaları, ölçme ve değerlendirme yöntemleri ile, bu alanda yetkin öğretim elemanın varlığı ve devamlılığı için gerekli olan süreçleri ve faaliyetleri tanımlar.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a:effectLst/>
                          <a:latin typeface="Times New Roman" panose="02020603050405020304" pitchFamily="18" charset="0"/>
                          <a:cs typeface="Times New Roman" panose="02020603050405020304" pitchFamily="18" charset="0"/>
                        </a:rPr>
                        <a:t>B.1.1. Programların Tasarımı, İzlenmesi ve Güncellenmesi Süreci</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031038993"/>
                  </a:ext>
                </a:extLst>
              </a:tr>
              <a:tr h="504789">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a:effectLst/>
                          <a:latin typeface="Times New Roman" panose="02020603050405020304" pitchFamily="18" charset="0"/>
                          <a:cs typeface="Times New Roman" panose="02020603050405020304" pitchFamily="18" charset="0"/>
                        </a:rPr>
                        <a:t>B.1.2. Akademik Destek Hizmetleri Süreci</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079474016"/>
                  </a:ext>
                </a:extLst>
              </a:tr>
              <a:tr h="456563">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B.1.3. Öğretim Kadrosunun İzlenmesi ve Değerlendirilmesi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81288672"/>
                  </a:ext>
                </a:extLst>
              </a:tr>
              <a:tr h="445630">
                <a:tc rowSpan="2">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 Araştırma-Geliştirme</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yerel, ulusal ve uluslararası araştırma-geliştirme ihtiyacına yönelik olarak alacağı aksiyonların belirlenmesi, yürütülmesi ve performansın izlenmesi faaliyetlerini tanımlar. AR-GE kaynaklarının tahsisatı, araştırmacı performansının izlenmesi alanlardaki akışları, bağlantıları ve süreçleri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C.1.1. Araştırma-Geliştirme Hedeflerinin ve Kaynaklarının Belirlenmesi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441407255"/>
                  </a:ext>
                </a:extLst>
              </a:tr>
              <a:tr h="639895">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C.1.2. Araştırma Performansının İzlenmesi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46273083"/>
                  </a:ext>
                </a:extLst>
              </a:tr>
              <a:tr h="449488">
                <a:tc rowSpan="2">
                  <a:txBody>
                    <a:bodyPr/>
                    <a:lstStyle/>
                    <a:p>
                      <a:pPr algn="ctr">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 Toplumsal Katkı</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tcPr>
                </a:tc>
                <a:tc rowSpan="2">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 </a:t>
                      </a:r>
                      <a:endParaRPr lang="tr-TR" sz="1400" kern="100" dirty="0">
                        <a:effectLst/>
                        <a:latin typeface="Times New Roman" panose="02020603050405020304" pitchFamily="18" charset="0"/>
                        <a:cs typeface="Times New Roman" panose="02020603050405020304" pitchFamily="18" charset="0"/>
                      </a:endParaRPr>
                    </a:p>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Kurumun bilimsel ve sosyal katkı alanlarında toplum yararına yönelik olarak yürüteceği faaliyetler için gerekli olan ilkeleri ve yol haritasını tanımlar. İlgili süreçlere yönelik ölçüm metodolojisini içerir.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lnL w="12700" cap="flat" cmpd="sng" algn="ctr">
                      <a:solidFill>
                        <a:srgbClr val="0070C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D.1.1. Toplumsal Katkı Faaliyetlerinin Planlanması ve Yürütülmesi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147048981"/>
                  </a:ext>
                </a:extLst>
              </a:tr>
              <a:tr h="470901">
                <a:tc vMerge="1">
                  <a:txBody>
                    <a:bodyPr/>
                    <a:lstStyle/>
                    <a:p>
                      <a:endParaRPr lang="tr-TR"/>
                    </a:p>
                  </a:txBody>
                  <a:tcPr/>
                </a:tc>
                <a:tc vMerge="1">
                  <a:txBody>
                    <a:bodyPr/>
                    <a:lstStyle/>
                    <a:p>
                      <a:endParaRPr lang="tr-TR"/>
                    </a:p>
                  </a:txBody>
                  <a:tcPr/>
                </a:tc>
                <a:tc>
                  <a:txBody>
                    <a:bodyPr/>
                    <a:lstStyle/>
                    <a:p>
                      <a:pPr algn="l">
                        <a:lnSpc>
                          <a:spcPct val="107000"/>
                        </a:lnSpc>
                        <a:spcAft>
                          <a:spcPts val="800"/>
                        </a:spcAft>
                        <a:buNone/>
                      </a:pPr>
                      <a:r>
                        <a:rPr lang="tr-TR" sz="1200" kern="100" dirty="0">
                          <a:effectLst/>
                          <a:latin typeface="Times New Roman" panose="02020603050405020304" pitchFamily="18" charset="0"/>
                          <a:cs typeface="Times New Roman" panose="02020603050405020304" pitchFamily="18" charset="0"/>
                        </a:rPr>
                        <a:t>D.1.2. Toplumsal Katkı Performansının İzlenmesi Süreci</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624" marR="57624" marT="0" marB="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44168068"/>
                  </a:ext>
                </a:extLst>
              </a:tr>
            </a:tbl>
          </a:graphicData>
        </a:graphic>
      </p:graphicFrame>
    </p:spTree>
    <p:extLst>
      <p:ext uri="{BB962C8B-B14F-4D97-AF65-F5344CB8AC3E}">
        <p14:creationId xmlns:p14="http://schemas.microsoft.com/office/powerpoint/2010/main" val="83781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E25BF6-A0B1-09A8-F7D7-A57A13148307}"/>
            </a:ext>
          </a:extLst>
        </p:cNvPr>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344C0B67-7649-3872-9332-9D20C815C62C}"/>
              </a:ext>
            </a:extLst>
          </p:cNvPr>
          <p:cNvGraphicFramePr>
            <a:graphicFrameLocks noGrp="1"/>
          </p:cNvGraphicFramePr>
          <p:nvPr>
            <p:extLst>
              <p:ext uri="{D42A27DB-BD31-4B8C-83A1-F6EECF244321}">
                <p14:modId xmlns:p14="http://schemas.microsoft.com/office/powerpoint/2010/main" val="59734991"/>
              </p:ext>
            </p:extLst>
          </p:nvPr>
        </p:nvGraphicFramePr>
        <p:xfrm>
          <a:off x="1132771" y="290014"/>
          <a:ext cx="9729962" cy="5799196"/>
        </p:xfrm>
        <a:graphic>
          <a:graphicData uri="http://schemas.openxmlformats.org/drawingml/2006/table">
            <a:tbl>
              <a:tblPr firstRow="1" firstCol="1" bandRow="1">
                <a:tableStyleId>{5C22544A-7EE6-4342-B048-85BDC9FD1C3A}</a:tableStyleId>
              </a:tblPr>
              <a:tblGrid>
                <a:gridCol w="1573454">
                  <a:extLst>
                    <a:ext uri="{9D8B030D-6E8A-4147-A177-3AD203B41FA5}">
                      <a16:colId xmlns:a16="http://schemas.microsoft.com/office/drawing/2014/main" val="223134690"/>
                    </a:ext>
                  </a:extLst>
                </a:gridCol>
                <a:gridCol w="1311326">
                  <a:extLst>
                    <a:ext uri="{9D8B030D-6E8A-4147-A177-3AD203B41FA5}">
                      <a16:colId xmlns:a16="http://schemas.microsoft.com/office/drawing/2014/main" val="1402792190"/>
                    </a:ext>
                  </a:extLst>
                </a:gridCol>
                <a:gridCol w="1649937">
                  <a:extLst>
                    <a:ext uri="{9D8B030D-6E8A-4147-A177-3AD203B41FA5}">
                      <a16:colId xmlns:a16="http://schemas.microsoft.com/office/drawing/2014/main" val="3475876047"/>
                    </a:ext>
                  </a:extLst>
                </a:gridCol>
                <a:gridCol w="1990630">
                  <a:extLst>
                    <a:ext uri="{9D8B030D-6E8A-4147-A177-3AD203B41FA5}">
                      <a16:colId xmlns:a16="http://schemas.microsoft.com/office/drawing/2014/main" val="3860612148"/>
                    </a:ext>
                  </a:extLst>
                </a:gridCol>
                <a:gridCol w="1553289">
                  <a:extLst>
                    <a:ext uri="{9D8B030D-6E8A-4147-A177-3AD203B41FA5}">
                      <a16:colId xmlns:a16="http://schemas.microsoft.com/office/drawing/2014/main" val="982300496"/>
                    </a:ext>
                  </a:extLst>
                </a:gridCol>
                <a:gridCol w="1651326">
                  <a:extLst>
                    <a:ext uri="{9D8B030D-6E8A-4147-A177-3AD203B41FA5}">
                      <a16:colId xmlns:a16="http://schemas.microsoft.com/office/drawing/2014/main" val="3661477337"/>
                    </a:ext>
                  </a:extLst>
                </a:gridCol>
              </a:tblGrid>
              <a:tr h="256061">
                <a:tc gridSpan="6">
                  <a:txBody>
                    <a:bodyPr/>
                    <a:lstStyle/>
                    <a:p>
                      <a:pPr algn="ctr">
                        <a:lnSpc>
                          <a:spcPct val="107000"/>
                        </a:lnSpc>
                        <a:spcAft>
                          <a:spcPts val="800"/>
                        </a:spcAft>
                        <a:buNone/>
                      </a:pPr>
                      <a:r>
                        <a:rPr lang="tr-TR" sz="1050" kern="100" dirty="0">
                          <a:solidFill>
                            <a:schemeClr val="tx1">
                              <a:lumMod val="95000"/>
                              <a:lumOff val="5000"/>
                            </a:schemeClr>
                          </a:solidFill>
                          <a:effectLst/>
                          <a:latin typeface="Times New Roman" panose="02020603050405020304" pitchFamily="18" charset="0"/>
                          <a:cs typeface="Times New Roman" panose="02020603050405020304" pitchFamily="18" charset="0"/>
                        </a:rPr>
                        <a:t>B.1.1. Programların Tasarımı, Yürütülmesi, İzlenmesi ve Güncellenmesi Süreci</a:t>
                      </a:r>
                      <a:endParaRPr lang="tr-TR" sz="105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1232930"/>
                  </a:ext>
                </a:extLst>
              </a:tr>
              <a:tr h="493578">
                <a:tc>
                  <a:txBody>
                    <a:bodyPr/>
                    <a:lstStyle/>
                    <a:p>
                      <a:pPr marL="0" algn="ctr" defTabSz="914400" rtl="0" eaLnBrk="1" latinLnBrk="0" hangingPunct="1">
                        <a:lnSpc>
                          <a:spcPct val="107000"/>
                        </a:lnSpc>
                        <a:spcAft>
                          <a:spcPts val="800"/>
                        </a:spcAft>
                        <a:buNone/>
                      </a:pPr>
                      <a:r>
                        <a:rPr lang="tr-TR" sz="900" b="0" kern="100" dirty="0">
                          <a:solidFill>
                            <a:schemeClr val="dk1"/>
                          </a:solidFill>
                          <a:effectLst/>
                          <a:latin typeface="Times New Roman" panose="02020603050405020304" pitchFamily="18" charset="0"/>
                          <a:ea typeface="+mn-ea"/>
                          <a:cs typeface="Times New Roman" panose="02020603050405020304" pitchFamily="18" charset="0"/>
                        </a:rPr>
                        <a:t>Sürecin Amacı</a:t>
                      </a:r>
                    </a:p>
                  </a:txBody>
                  <a:tcPr marL="39592" marR="39592" marT="0" marB="0" anchor="ctr">
                    <a:solidFill>
                      <a:schemeClr val="accent1">
                        <a:lumMod val="20000"/>
                        <a:lumOff val="80000"/>
                      </a:schemeClr>
                    </a:solidFill>
                  </a:tcPr>
                </a:tc>
                <a:tc>
                  <a:txBody>
                    <a:bodyPr/>
                    <a:lstStyle/>
                    <a:p>
                      <a:pPr algn="ctr">
                        <a:lnSpc>
                          <a:spcPct val="107000"/>
                        </a:lnSpc>
                        <a:spcAft>
                          <a:spcPts val="800"/>
                        </a:spcAft>
                        <a:buNone/>
                      </a:pPr>
                      <a:r>
                        <a:rPr lang="tr-TR" sz="900" kern="100">
                          <a:effectLst/>
                          <a:latin typeface="Times New Roman" panose="02020603050405020304" pitchFamily="18" charset="0"/>
                          <a:cs typeface="Times New Roman" panose="02020603050405020304" pitchFamily="18" charset="0"/>
                        </a:rPr>
                        <a:t>Sürecin Sahipleri/Uygulayıcıları</a:t>
                      </a:r>
                      <a:endParaRPr lang="tr-TR" sz="9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a:txBody>
                    <a:bodyPr/>
                    <a:lstStyle/>
                    <a:p>
                      <a:pPr algn="ctr">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Sürecin Girdileri</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a:txBody>
                    <a:bodyPr/>
                    <a:lstStyle/>
                    <a:p>
                      <a:pPr algn="ctr">
                        <a:lnSpc>
                          <a:spcPct val="107000"/>
                        </a:lnSpc>
                        <a:spcAft>
                          <a:spcPts val="800"/>
                        </a:spcAft>
                        <a:buNone/>
                      </a:pPr>
                      <a:r>
                        <a:rPr lang="tr-TR" sz="900" kern="100">
                          <a:effectLst/>
                          <a:latin typeface="Times New Roman" panose="02020603050405020304" pitchFamily="18" charset="0"/>
                          <a:cs typeface="Times New Roman" panose="02020603050405020304" pitchFamily="18" charset="0"/>
                        </a:rPr>
                        <a:t>Sürecin Çıktıları</a:t>
                      </a:r>
                      <a:endParaRPr lang="tr-TR" sz="9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a:txBody>
                    <a:bodyPr/>
                    <a:lstStyle/>
                    <a:p>
                      <a:pPr algn="ctr">
                        <a:lnSpc>
                          <a:spcPct val="107000"/>
                        </a:lnSpc>
                        <a:spcAft>
                          <a:spcPts val="800"/>
                        </a:spcAft>
                        <a:buNone/>
                      </a:pPr>
                      <a:r>
                        <a:rPr lang="tr-TR" sz="900" kern="100">
                          <a:effectLst/>
                          <a:latin typeface="Times New Roman" panose="02020603050405020304" pitchFamily="18" charset="0"/>
                          <a:cs typeface="Times New Roman" panose="02020603050405020304" pitchFamily="18" charset="0"/>
                        </a:rPr>
                        <a:t>İlişkili Stratejik Plan Amaçları</a:t>
                      </a:r>
                      <a:endParaRPr lang="tr-TR" sz="9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a:txBody>
                    <a:bodyPr/>
                    <a:lstStyle/>
                    <a:p>
                      <a:pPr algn="ctr">
                        <a:lnSpc>
                          <a:spcPct val="107000"/>
                        </a:lnSpc>
                        <a:spcAft>
                          <a:spcPts val="800"/>
                        </a:spcAft>
                        <a:buNone/>
                      </a:pPr>
                      <a:r>
                        <a:rPr lang="tr-TR" sz="900" kern="100">
                          <a:effectLst/>
                          <a:latin typeface="Times New Roman" panose="02020603050405020304" pitchFamily="18" charset="0"/>
                          <a:cs typeface="Times New Roman" panose="02020603050405020304" pitchFamily="18" charset="0"/>
                        </a:rPr>
                        <a:t>İlişkili Stratejik Plan Hedefleri</a:t>
                      </a:r>
                      <a:endParaRPr lang="tr-TR" sz="9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extLst>
                  <a:ext uri="{0D108BD9-81ED-4DB2-BD59-A6C34878D82A}">
                    <a16:rowId xmlns:a16="http://schemas.microsoft.com/office/drawing/2014/main" val="459330899"/>
                  </a:ext>
                </a:extLst>
              </a:tr>
              <a:tr h="2708375">
                <a:tc>
                  <a:txBody>
                    <a:bodyPr/>
                    <a:lstStyle/>
                    <a:p>
                      <a:pPr marL="0" algn="just" defTabSz="914400" rtl="0" eaLnBrk="1" latinLnBrk="0" hangingPunct="1">
                        <a:lnSpc>
                          <a:spcPct val="107000"/>
                        </a:lnSpc>
                        <a:spcAft>
                          <a:spcPts val="800"/>
                        </a:spcAft>
                        <a:buNone/>
                      </a:pPr>
                      <a:r>
                        <a:rPr lang="tr-TR" sz="900" b="0" kern="100" dirty="0">
                          <a:solidFill>
                            <a:schemeClr val="dk1"/>
                          </a:solidFill>
                          <a:effectLst/>
                          <a:latin typeface="Times New Roman" panose="02020603050405020304" pitchFamily="18" charset="0"/>
                          <a:ea typeface="+mn-ea"/>
                          <a:cs typeface="Times New Roman" panose="02020603050405020304" pitchFamily="18" charset="0"/>
                        </a:rPr>
                        <a:t>Güncel sektörel ihtiyaçlara cevap verebilen, bilimsel ve teknolojik gelişmeler ile uyumlu, öğrenci merkezli yenilikçi yaklaşımlar içeren, beceri ve yetkinlik kazandırma odaklı programların ve müfredatların tasarımını, yürütülmesini, izlenmesi ve iyileştirilmesini sağlamaktır.</a:t>
                      </a:r>
                    </a:p>
                  </a:txBody>
                  <a:tcPr marL="39592" marR="39592" marT="0" marB="0">
                    <a:solidFill>
                      <a:schemeClr val="accent1">
                        <a:lumMod val="20000"/>
                        <a:lumOff val="80000"/>
                      </a:schemeClr>
                    </a:solidFill>
                  </a:tcPr>
                </a:tc>
                <a:tc>
                  <a:txBody>
                    <a:bodyPr/>
                    <a:lstStyle/>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Rektör, İlgili Rektör Yardımcısı</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Dekanlar/Müdürler</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Dekan/Müdür Yardımcıları</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Bölüm Başkanları Akademik Personel Öğrenci İşleri Daire Başkanı</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a:txBody>
                    <a:bodyPr/>
                    <a:lstStyle/>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Yönetmelikler ve Yönergeler</a:t>
                      </a:r>
                    </a:p>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İç ve dış paydaş bildirimleri</a:t>
                      </a:r>
                    </a:p>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Stratejik Plan Hedefleri</a:t>
                      </a:r>
                    </a:p>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Teknolojik ve bilimsel gelişmeler</a:t>
                      </a:r>
                    </a:p>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YÖK kararları </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a:txBody>
                    <a:bodyPr/>
                    <a:lstStyle/>
                    <a:p>
                      <a:pPr marL="342900" lvl="0" indent="-342900" algn="just">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Açılan/Yürütülen/Güncellenen bölümler ve programlar</a:t>
                      </a:r>
                    </a:p>
                    <a:p>
                      <a:pPr marL="342900" lvl="0" indent="-342900" algn="just">
                        <a:lnSpc>
                          <a:spcPct val="107000"/>
                        </a:lnSpc>
                        <a:spcAft>
                          <a:spcPts val="800"/>
                        </a:spcAft>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Öğrenme çıktılarını ve program yetkinliklerini kazanmış mezunlar</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a:txBody>
                    <a:bodyPr/>
                    <a:lstStyle/>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A1  Eğitim – öğretimin kalitesini artırmak ve sürdürülebilirliğini sağlamak</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a:txBody>
                    <a:bodyPr/>
                    <a:lstStyle/>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H.1.1. Eğitim-öğretim programlarının niteliğini artırmak</a:t>
                      </a:r>
                    </a:p>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H.1.2. Eğitim-öğretim faaliyetlerini araştırma-geliştirme faaliyetleriyle bütünleştirmek</a:t>
                      </a:r>
                    </a:p>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H.1.3. Eğitim ve öğretimde uluslararasılaşmayı artırmak</a:t>
                      </a:r>
                    </a:p>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H.1.4. Eğitim-öğretimin fiziki ve donanım altyapısını geliştirmek</a:t>
                      </a:r>
                    </a:p>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H.1.5. Öğrencilerin bilgi, beceri ve yetkinliğini arttırmak</a:t>
                      </a:r>
                    </a:p>
                    <a:p>
                      <a:pPr algn="just">
                        <a:lnSpc>
                          <a:spcPct val="107000"/>
                        </a:lnSpc>
                        <a:spcAft>
                          <a:spcPts val="800"/>
                        </a:spcAft>
                        <a:buNone/>
                      </a:pPr>
                      <a:r>
                        <a:rPr lang="tr-TR" sz="900" kern="100" dirty="0">
                          <a:effectLst/>
                          <a:latin typeface="Times New Roman" panose="02020603050405020304" pitchFamily="18" charset="0"/>
                          <a:cs typeface="Times New Roman" panose="02020603050405020304" pitchFamily="18" charset="0"/>
                        </a:rPr>
                        <a:t>H.1.6. Öğretim elemanlarının eğitime yönelik bilgi, beceri ve yetkinliğini artırmak</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extLst>
                  <a:ext uri="{0D108BD9-81ED-4DB2-BD59-A6C34878D82A}">
                    <a16:rowId xmlns:a16="http://schemas.microsoft.com/office/drawing/2014/main" val="2578297129"/>
                  </a:ext>
                </a:extLst>
              </a:tr>
              <a:tr h="153489">
                <a:tc gridSpan="6">
                  <a:txBody>
                    <a:bodyPr/>
                    <a:lstStyle/>
                    <a:p>
                      <a:pPr algn="ctr">
                        <a:lnSpc>
                          <a:spcPct val="107000"/>
                        </a:lnSpc>
                        <a:spcAft>
                          <a:spcPts val="800"/>
                        </a:spcAft>
                        <a:buNone/>
                      </a:pPr>
                      <a:r>
                        <a:rPr lang="tr-TR" sz="1050" kern="100" dirty="0">
                          <a:solidFill>
                            <a:schemeClr val="tx1">
                              <a:lumMod val="95000"/>
                              <a:lumOff val="5000"/>
                            </a:schemeClr>
                          </a:solidFill>
                          <a:effectLst/>
                          <a:latin typeface="Times New Roman" panose="02020603050405020304" pitchFamily="18" charset="0"/>
                          <a:cs typeface="Times New Roman" panose="02020603050405020304" pitchFamily="18" charset="0"/>
                        </a:rPr>
                        <a:t>Sürecin Temel Faaliyetleri</a:t>
                      </a:r>
                      <a:endParaRPr lang="tr-TR" sz="105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3350054"/>
                  </a:ext>
                </a:extLst>
              </a:tr>
              <a:tr h="1107799">
                <a:tc gridSpan="6">
                  <a:txBody>
                    <a:bodyPr/>
                    <a:lstStyle/>
                    <a:p>
                      <a:pPr marL="457200" algn="l">
                        <a:lnSpc>
                          <a:spcPct val="107000"/>
                        </a:lnSpc>
                        <a:buNone/>
                      </a:pPr>
                      <a:r>
                        <a:rPr lang="tr-TR" sz="900" kern="100" dirty="0">
                          <a:effectLst/>
                          <a:latin typeface="Times New Roman" panose="02020603050405020304" pitchFamily="18" charset="0"/>
                          <a:cs typeface="Times New Roman" panose="02020603050405020304" pitchFamily="18" charset="0"/>
                        </a:rPr>
                        <a:t> </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Müfredat tasarımı, öğrenci iş yüküne dayalı Bologna Bilgi Paketlerinin hazırlanması ve her dönem başında birim/bölüm kurullarında incelenmesi</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Ders dağılımı ve ders programı süreçlerinin yürütülmesi ve öğretim elemanı bazlı ders yükünün analiz edilmesi</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Yenilikçi ve öğrenci merkezli olarak ders uygulama süreçlerinin yürütülmesi ve aylık olarak bölüm/birim kurullarında takip edilmesi</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Yenilikçi ölçme ve değerlendirme süreçlerinin yürütülmesi, sonuçların raporlanması</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Öğrenme çıktısı ve program çıktısı kazanımlarının “ders değerlendirme dosyaları” aracılığıyla izlenmesi</a:t>
                      </a:r>
                    </a:p>
                    <a:p>
                      <a:pPr marL="342900" lvl="0" indent="-342900" algn="l">
                        <a:lnSpc>
                          <a:spcPct val="107000"/>
                        </a:lnSpc>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Öğrenci, sektörel dış paydaş ve iç paydaşların katılımcı olarak yer aldığı araçlarla izleme ve değerlendirme yapılması</a:t>
                      </a:r>
                    </a:p>
                    <a:p>
                      <a:pPr marL="342900" lvl="0" indent="-342900" algn="l">
                        <a:lnSpc>
                          <a:spcPct val="107000"/>
                        </a:lnSpc>
                        <a:spcAft>
                          <a:spcPts val="800"/>
                        </a:spcAft>
                        <a:buFont typeface="Wingdings" panose="05000000000000000000" pitchFamily="2" charset="2"/>
                        <a:buChar char=""/>
                      </a:pPr>
                      <a:r>
                        <a:rPr lang="tr-TR" sz="900" kern="100" dirty="0">
                          <a:effectLst/>
                          <a:latin typeface="Times New Roman" panose="02020603050405020304" pitchFamily="18" charset="0"/>
                          <a:cs typeface="Times New Roman" panose="02020603050405020304" pitchFamily="18" charset="0"/>
                        </a:rPr>
                        <a:t>İzleme ve değerlendirme sonrası iyileştirme ve güncellemelerin yapılması</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17794560"/>
                  </a:ext>
                </a:extLst>
              </a:tr>
              <a:tr h="968153">
                <a:tc>
                  <a:txBody>
                    <a:bodyPr/>
                    <a:lstStyle/>
                    <a:p>
                      <a:pPr algn="ctr">
                        <a:lnSpc>
                          <a:spcPct val="107000"/>
                        </a:lnSpc>
                        <a:spcAft>
                          <a:spcPts val="800"/>
                        </a:spcAft>
                        <a:buNone/>
                      </a:pPr>
                      <a:r>
                        <a:rPr lang="tr-TR" sz="900" kern="100" dirty="0">
                          <a:solidFill>
                            <a:schemeClr val="tx1">
                              <a:lumMod val="95000"/>
                              <a:lumOff val="5000"/>
                            </a:schemeClr>
                          </a:solidFill>
                          <a:effectLst/>
                          <a:latin typeface="Times New Roman" panose="02020603050405020304" pitchFamily="18" charset="0"/>
                          <a:cs typeface="Times New Roman" panose="02020603050405020304" pitchFamily="18" charset="0"/>
                        </a:rPr>
                        <a:t>İzleme ve Değerlendirme Yöntemi</a:t>
                      </a:r>
                      <a:endParaRPr lang="tr-TR" sz="90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nchor="ctr"/>
                </a:tc>
                <a:tc gridSpan="5">
                  <a:txBody>
                    <a:bodyPr/>
                    <a:lstStyle/>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3 ayda bir stratejik plan performans göstergeleri verilerinin toplanması ve değerlendirilmesi</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Aylık bölüm ve birim kurullarında değerlendirmeler</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Birim kalite komisyonundaki değerlendirmeler</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Yılda 2 defa danışma kurulu ve paydaş toplantılarında değerlendirmeler</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Ders değerlendirme (öğretim elemanı değerlendirme) anketleri</a:t>
                      </a:r>
                    </a:p>
                    <a:p>
                      <a:pPr marL="342900" lvl="0" indent="-342900" algn="l">
                        <a:lnSpc>
                          <a:spcPct val="107000"/>
                        </a:lnSpc>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Ders değerlendirme dosyaları</a:t>
                      </a:r>
                    </a:p>
                    <a:p>
                      <a:pPr marL="342900" lvl="0" indent="-342900" algn="l">
                        <a:lnSpc>
                          <a:spcPct val="107000"/>
                        </a:lnSpc>
                        <a:spcAft>
                          <a:spcPts val="800"/>
                        </a:spcAft>
                        <a:buFont typeface="Symbol" panose="05050102010706020507" pitchFamily="18" charset="2"/>
                        <a:buChar char=""/>
                      </a:pPr>
                      <a:r>
                        <a:rPr lang="tr-TR" sz="900" kern="100" dirty="0">
                          <a:effectLst/>
                          <a:latin typeface="Times New Roman" panose="02020603050405020304" pitchFamily="18" charset="0"/>
                          <a:cs typeface="Times New Roman" panose="02020603050405020304" pitchFamily="18" charset="0"/>
                        </a:rPr>
                        <a:t>Yıllık ve dönemlik memnuniyet anketleri</a:t>
                      </a:r>
                      <a:endParaRPr lang="tr-TR"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592" marR="3959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35210674"/>
                  </a:ext>
                </a:extLst>
              </a:tr>
            </a:tbl>
          </a:graphicData>
        </a:graphic>
      </p:graphicFrame>
    </p:spTree>
    <p:extLst>
      <p:ext uri="{BB962C8B-B14F-4D97-AF65-F5344CB8AC3E}">
        <p14:creationId xmlns:p14="http://schemas.microsoft.com/office/powerpoint/2010/main" val="288059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C34CF1-1EC4-D633-12AE-BE30FBCE817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F9A2BB-5AB7-6CA7-AD89-33F011F24F90}"/>
              </a:ext>
            </a:extLst>
          </p:cNvPr>
          <p:cNvSpPr txBox="1">
            <a:spLocks/>
          </p:cNvSpPr>
          <p:nvPr/>
        </p:nvSpPr>
        <p:spPr>
          <a:xfrm>
            <a:off x="383484" y="821734"/>
            <a:ext cx="11425032" cy="5214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1900" dirty="0">
                <a:latin typeface="Times New Roman" panose="02020603050405020304" pitchFamily="18" charset="0"/>
                <a:cs typeface="Times New Roman" panose="02020603050405020304" pitchFamily="18" charset="0"/>
              </a:rPr>
              <a:t>Eğitim-öğretim ana  faaliyeti;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programların  ve müfredatların  tasarımı</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değerlendirilmesi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ve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izlenmesi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derslerin/programların yürütülmesi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akademik    destek hizmetleri  </a:t>
            </a:r>
            <a:r>
              <a:rPr lang="tr-TR" sz="1900" dirty="0">
                <a:solidFill>
                  <a:schemeClr val="accent2">
                    <a:lumMod val="75000"/>
                  </a:schemeClr>
                </a:solidFill>
                <a:latin typeface="Times New Roman" panose="02020603050405020304" pitchFamily="18" charset="0"/>
                <a:cs typeface="Times New Roman" panose="02020603050405020304" pitchFamily="18" charset="0"/>
              </a:rPr>
              <a:t>ve    </a:t>
            </a:r>
            <a:r>
              <a:rPr lang="tr-TR" sz="1900" b="1" i="1" dirty="0">
                <a:solidFill>
                  <a:schemeClr val="accent2">
                    <a:lumMod val="75000"/>
                  </a:schemeClr>
                </a:solidFill>
                <a:latin typeface="Times New Roman" panose="02020603050405020304" pitchFamily="18" charset="0"/>
                <a:cs typeface="Times New Roman" panose="02020603050405020304" pitchFamily="18" charset="0"/>
              </a:rPr>
              <a:t>öğretim  kadrosunun  değerlendirilmesi</a:t>
            </a:r>
            <a:r>
              <a:rPr lang="tr-TR" sz="1900" dirty="0">
                <a:solidFill>
                  <a:schemeClr val="accent2">
                    <a:lumMod val="75000"/>
                  </a:schemeClr>
                </a:solidFill>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temel  süreçlerini    izlenmesi  ve içermektedir.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Müfredat ve ders bilgileri “</a:t>
            </a:r>
            <a:r>
              <a:rPr lang="tr-TR" sz="1900" dirty="0">
                <a:solidFill>
                  <a:srgbClr val="FF0000"/>
                </a:solidFill>
                <a:latin typeface="Times New Roman" panose="02020603050405020304" pitchFamily="18" charset="0"/>
                <a:cs typeface="Times New Roman" panose="02020603050405020304" pitchFamily="18" charset="0"/>
              </a:rPr>
              <a:t>Bologna Bilgi Paketleri</a:t>
            </a:r>
            <a:r>
              <a:rPr lang="tr-TR" sz="1900" dirty="0">
                <a:latin typeface="Times New Roman" panose="02020603050405020304" pitchFamily="18" charset="0"/>
                <a:cs typeface="Times New Roman" panose="02020603050405020304" pitchFamily="18" charset="0"/>
              </a:rPr>
              <a:t>” aracılığıyla web sayfası üzerinden erişime açılır ve bölümler / ilgili öğretim elemanları tarafından </a:t>
            </a:r>
            <a:r>
              <a:rPr lang="tr-TR" sz="1900" dirty="0">
                <a:solidFill>
                  <a:srgbClr val="FF0000"/>
                </a:solidFill>
                <a:latin typeface="Times New Roman" panose="02020603050405020304" pitchFamily="18" charset="0"/>
                <a:cs typeface="Times New Roman" panose="02020603050405020304" pitchFamily="18" charset="0"/>
              </a:rPr>
              <a:t>her dönem başında incelenerek </a:t>
            </a:r>
            <a:r>
              <a:rPr lang="tr-TR" sz="1900" dirty="0">
                <a:latin typeface="Times New Roman" panose="02020603050405020304" pitchFamily="18" charset="0"/>
                <a:cs typeface="Times New Roman" panose="02020603050405020304" pitchFamily="18" charset="0"/>
              </a:rPr>
              <a:t>gerekli güncellemeler yapılır.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 dağılım dengesi ve ders programları, katılımcı bir anlayış ile bölüm ve birimlerdeki toplantılar aracılığıyla belirlenir ve </a:t>
            </a:r>
            <a:r>
              <a:rPr lang="tr-TR" sz="1900" dirty="0">
                <a:solidFill>
                  <a:srgbClr val="FF0000"/>
                </a:solidFill>
                <a:latin typeface="Times New Roman" panose="02020603050405020304" pitchFamily="18" charset="0"/>
                <a:cs typeface="Times New Roman" panose="02020603050405020304" pitchFamily="18" charset="0"/>
              </a:rPr>
              <a:t>akademik personel ders iş yükü her dönem takip edilir ve değerlendirilir.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 dağılım dengesi, ders öğrenme-çıktıları ve program kazanımları, öğrenci iş yükü ve ders uyumu, </a:t>
            </a:r>
            <a:r>
              <a:rPr lang="tr-TR" sz="1900" dirty="0">
                <a:solidFill>
                  <a:srgbClr val="FF0000"/>
                </a:solidFill>
                <a:latin typeface="Times New Roman" panose="02020603050405020304" pitchFamily="18" charset="0"/>
                <a:cs typeface="Times New Roman" panose="02020603050405020304" pitchFamily="18" charset="0"/>
              </a:rPr>
              <a:t>bölüm ve birim kurulları, öğrencileri de içeren paydaş toplantıları ve paydaş değerlendirme anketleri ile veriye dayalı olarak </a:t>
            </a:r>
            <a:r>
              <a:rPr lang="tr-TR" sz="1900" dirty="0">
                <a:solidFill>
                  <a:schemeClr val="tx1">
                    <a:lumMod val="95000"/>
                    <a:lumOff val="5000"/>
                  </a:schemeClr>
                </a:solidFill>
                <a:latin typeface="Times New Roman" panose="02020603050405020304" pitchFamily="18" charset="0"/>
                <a:cs typeface="Times New Roman" panose="02020603050405020304" pitchFamily="18" charset="0"/>
              </a:rPr>
              <a:t>ölçülür.</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Dersler ve uygulamalar, öğrencinin merkezde olduğu yenilikçi öğrenme yaklaşımları ile yürütülür. </a:t>
            </a:r>
            <a:r>
              <a:rPr lang="tr-TR" sz="1900" dirty="0">
                <a:solidFill>
                  <a:srgbClr val="FF0000"/>
                </a:solidFill>
                <a:latin typeface="Times New Roman" panose="02020603050405020304" pitchFamily="18" charset="0"/>
                <a:cs typeface="Times New Roman" panose="02020603050405020304" pitchFamily="18" charset="0"/>
              </a:rPr>
              <a:t>Ders ve uygulamaların akışı, ders öğrenme çıktıları ile uyumlu olacak şekilde yürütülür.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Ölçme ve değerlendirme kapsamında </a:t>
            </a:r>
            <a:r>
              <a:rPr lang="tr-TR" sz="1900" dirty="0">
                <a:solidFill>
                  <a:srgbClr val="FF0000"/>
                </a:solidFill>
                <a:latin typeface="Times New Roman" panose="02020603050405020304" pitchFamily="18" charset="0"/>
                <a:cs typeface="Times New Roman" panose="02020603050405020304" pitchFamily="18" charset="0"/>
              </a:rPr>
              <a:t>yenilikçi ve çağdaş yaklaşımlar uygulanır</a:t>
            </a:r>
            <a:r>
              <a:rPr lang="tr-TR" sz="1900" dirty="0">
                <a:latin typeface="Times New Roman" panose="02020603050405020304" pitchFamily="18" charset="0"/>
                <a:cs typeface="Times New Roman" panose="02020603050405020304" pitchFamily="18" charset="0"/>
              </a:rPr>
              <a:t>. Ölçme-değerlendirme yöntemi, ders bilgi paketleri ve öğrenci bilgi sistemi tanımlamaları ile öğrencilerin ve diğer paydaşların erişimine açılır. </a:t>
            </a:r>
          </a:p>
          <a:p>
            <a:pPr algn="just">
              <a:buFont typeface="Wingdings" panose="05000000000000000000" pitchFamily="2" charset="2"/>
              <a:buChar char="ü"/>
            </a:pPr>
            <a:r>
              <a:rPr lang="tr-TR" sz="1900" dirty="0">
                <a:latin typeface="Times New Roman" panose="02020603050405020304" pitchFamily="18" charset="0"/>
                <a:cs typeface="Times New Roman" panose="02020603050405020304" pitchFamily="18" charset="0"/>
              </a:rPr>
              <a:t>Eğitim-öğretim süreçlerinde, ders başarı durumu ve öğrenme çıktılarını kazanma düzeyi, dönem sonlarında hazırlanan </a:t>
            </a:r>
            <a:r>
              <a:rPr lang="tr-TR" sz="1900" dirty="0">
                <a:solidFill>
                  <a:srgbClr val="FF0000"/>
                </a:solidFill>
                <a:latin typeface="Times New Roman" panose="02020603050405020304" pitchFamily="18" charset="0"/>
                <a:cs typeface="Times New Roman" panose="02020603050405020304" pitchFamily="18" charset="0"/>
              </a:rPr>
              <a:t>“ders değerlendirme dosyaları” aracılığıyla ilgili öğretim elemanı tarafından raporlanır ve bu raporlar bölüm/birim kurulları ve birim kalite komisyonlarında görüşülerek iyileştirmeler planlanır. </a:t>
            </a:r>
            <a:endParaRPr lang="tr-TR" sz="1900"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C322E93F-FFFE-40F0-2230-987E0567A6D3}"/>
              </a:ext>
            </a:extLst>
          </p:cNvPr>
          <p:cNvSpPr txBox="1">
            <a:spLocks/>
          </p:cNvSpPr>
          <p:nvPr/>
        </p:nvSpPr>
        <p:spPr>
          <a:xfrm>
            <a:off x="3777769" y="112113"/>
            <a:ext cx="4513729" cy="6330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tx2">
                    <a:lumMod val="50000"/>
                  </a:schemeClr>
                </a:solidFill>
              </a:rPr>
              <a:t>Eğitim- Öğretim Ana Süreci</a:t>
            </a:r>
          </a:p>
        </p:txBody>
      </p:sp>
    </p:spTree>
    <p:extLst>
      <p:ext uri="{BB962C8B-B14F-4D97-AF65-F5344CB8AC3E}">
        <p14:creationId xmlns:p14="http://schemas.microsoft.com/office/powerpoint/2010/main" val="360394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BB8353-FAEC-E444-454D-78CF3BBEF0B2}"/>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813C40AF-7678-C0F5-6EFE-E3852F81216F}"/>
              </a:ext>
            </a:extLst>
          </p:cNvPr>
          <p:cNvSpPr txBox="1"/>
          <p:nvPr/>
        </p:nvSpPr>
        <p:spPr>
          <a:xfrm>
            <a:off x="-198240" y="2735956"/>
            <a:ext cx="4095509" cy="523220"/>
          </a:xfrm>
          <a:prstGeom prst="rect">
            <a:avLst/>
          </a:prstGeom>
          <a:noFill/>
        </p:spPr>
        <p:txBody>
          <a:bodyPr wrap="square" rtlCol="0">
            <a:spAutoFit/>
          </a:bodyPr>
          <a:lstStyle/>
          <a:p>
            <a:pPr algn="ctr"/>
            <a:r>
              <a:rPr lang="tr-TR" sz="2800" b="1" dirty="0">
                <a:solidFill>
                  <a:srgbClr val="192E5A"/>
                </a:solidFill>
              </a:rPr>
              <a:t>Eğitim-Öğretim Döngüsü</a:t>
            </a:r>
          </a:p>
        </p:txBody>
      </p:sp>
      <p:pic>
        <p:nvPicPr>
          <p:cNvPr id="4" name="Resim 3">
            <a:extLst>
              <a:ext uri="{FF2B5EF4-FFF2-40B4-BE49-F238E27FC236}">
                <a16:creationId xmlns:a16="http://schemas.microsoft.com/office/drawing/2014/main" id="{9637B2BC-1E68-CA6B-BF49-2303986EC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933" y="0"/>
            <a:ext cx="8492067" cy="6858000"/>
          </a:xfrm>
          <a:prstGeom prst="rect">
            <a:avLst/>
          </a:prstGeom>
        </p:spPr>
      </p:pic>
      <p:pic>
        <p:nvPicPr>
          <p:cNvPr id="6" name="Resim 5">
            <a:extLst>
              <a:ext uri="{FF2B5EF4-FFF2-40B4-BE49-F238E27FC236}">
                <a16:creationId xmlns:a16="http://schemas.microsoft.com/office/drawing/2014/main" id="{FB684D37-110F-4D4D-3B6A-36304DF09B37}"/>
              </a:ext>
            </a:extLst>
          </p:cNvPr>
          <p:cNvPicPr>
            <a:picLocks noChangeAspect="1"/>
          </p:cNvPicPr>
          <p:nvPr/>
        </p:nvPicPr>
        <p:blipFill>
          <a:blip r:embed="rId4"/>
          <a:stretch>
            <a:fillRect/>
          </a:stretch>
        </p:blipFill>
        <p:spPr>
          <a:xfrm>
            <a:off x="4048137" y="1001939"/>
            <a:ext cx="7811660" cy="4514474"/>
          </a:xfrm>
          <a:prstGeom prst="rect">
            <a:avLst/>
          </a:prstGeom>
        </p:spPr>
      </p:pic>
    </p:spTree>
    <p:extLst>
      <p:ext uri="{BB962C8B-B14F-4D97-AF65-F5344CB8AC3E}">
        <p14:creationId xmlns:p14="http://schemas.microsoft.com/office/powerpoint/2010/main" val="343186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3DFF91-6C65-4DD1-C895-254B4BDABEBD}"/>
            </a:ext>
          </a:extLst>
        </p:cNvPr>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F2059B60-0F32-5DDC-BC54-ECE330EBD1C9}"/>
              </a:ext>
            </a:extLst>
          </p:cNvPr>
          <p:cNvSpPr txBox="1">
            <a:spLocks/>
          </p:cNvSpPr>
          <p:nvPr/>
        </p:nvSpPr>
        <p:spPr>
          <a:xfrm>
            <a:off x="3265775" y="294065"/>
            <a:ext cx="5524981" cy="5207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tx2">
                    <a:lumMod val="50000"/>
                  </a:schemeClr>
                </a:solidFill>
              </a:rPr>
              <a:t>Araştırma-Geliştirme Ana Süreci</a:t>
            </a:r>
          </a:p>
        </p:txBody>
      </p:sp>
      <p:sp>
        <p:nvSpPr>
          <p:cNvPr id="2" name="İçerik Yer Tutucusu 2">
            <a:extLst>
              <a:ext uri="{FF2B5EF4-FFF2-40B4-BE49-F238E27FC236}">
                <a16:creationId xmlns:a16="http://schemas.microsoft.com/office/drawing/2014/main" id="{BCE39D16-0801-7F2B-B6BE-33C27835FCEF}"/>
              </a:ext>
            </a:extLst>
          </p:cNvPr>
          <p:cNvSpPr txBox="1">
            <a:spLocks/>
          </p:cNvSpPr>
          <p:nvPr/>
        </p:nvSpPr>
        <p:spPr>
          <a:xfrm>
            <a:off x="431084" y="972039"/>
            <a:ext cx="11329831" cy="5238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000" dirty="0">
                <a:latin typeface="Times New Roman" panose="02020603050405020304" pitchFamily="18" charset="0"/>
                <a:cs typeface="Times New Roman" panose="02020603050405020304" pitchFamily="18" charset="0"/>
              </a:rPr>
              <a:t>Araştırma-geliştirme süreçleri temel olarak;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araştırma-geliştirme süreçlerinin planlanması, kaynak yönetimi, lisansüstü eğitim, öğretim elemanlarının araştırma yetkinliklerinin ve gelişimlerinin izlenmesi ve uluslararası iş birliği yönetimi</a:t>
            </a:r>
            <a:r>
              <a:rPr lang="tr-TR" sz="2000" dirty="0">
                <a:latin typeface="Times New Roman" panose="02020603050405020304" pitchFamily="18" charset="0"/>
                <a:cs typeface="Times New Roman" panose="02020603050405020304" pitchFamily="18" charset="0"/>
              </a:rPr>
              <a:t> faaliyetlerini içerir.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Tüm akademik birimler, araştırma ve uygulama merkezleri, proje ofisi ve koordinasyon birimleri, </a:t>
            </a:r>
            <a:r>
              <a:rPr lang="tr-TR" sz="2000" dirty="0">
                <a:solidFill>
                  <a:srgbClr val="FF0000"/>
                </a:solidFill>
                <a:latin typeface="Times New Roman" panose="02020603050405020304" pitchFamily="18" charset="0"/>
                <a:cs typeface="Times New Roman" panose="02020603050405020304" pitchFamily="18" charset="0"/>
              </a:rPr>
              <a:t>stratejik planda yer alan temel ve genel performans göstergelerine yönelik periyodik olarak planlamalar yapar ve bu planları izler</a:t>
            </a:r>
            <a:r>
              <a:rPr lang="tr-TR" sz="2000" dirty="0">
                <a:latin typeface="Times New Roman" panose="02020603050405020304" pitchFamily="18" charset="0"/>
                <a:cs typeface="Times New Roman" panose="02020603050405020304" pitchFamily="18" charset="0"/>
              </a:rPr>
              <a:t> (asgari dönem başlarında ve sonlarında birer defa).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planlamaları, uygulamaları ve izleme süreçleri, “Araştırma-Geliştirme PUKÖ Döngüsü” çerçevesinde yürütülür. </a:t>
            </a:r>
            <a:r>
              <a:rPr lang="tr-TR" sz="2000" dirty="0">
                <a:solidFill>
                  <a:srgbClr val="FF0000"/>
                </a:solidFill>
                <a:latin typeface="Times New Roman" panose="02020603050405020304" pitchFamily="18" charset="0"/>
                <a:cs typeface="Times New Roman" panose="02020603050405020304" pitchFamily="18" charset="0"/>
              </a:rPr>
              <a:t>Süreçte dış paydaş katılımı sağlanır.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eğitim-öğretim süreçleri ile birlikte planlanır ve </a:t>
            </a:r>
            <a:r>
              <a:rPr lang="tr-TR" sz="2000" dirty="0">
                <a:solidFill>
                  <a:srgbClr val="FF0000"/>
                </a:solidFill>
                <a:latin typeface="Times New Roman" panose="02020603050405020304" pitchFamily="18" charset="0"/>
                <a:cs typeface="Times New Roman" panose="02020603050405020304" pitchFamily="18" charset="0"/>
              </a:rPr>
              <a:t>öğrencilerin eğitim-öğretim süreci boyunca araştırma-geliştirme süreçlerinin planlanması, uygulanması ve izlenmesi süreçlerinde bir paydaş olarak rol alması sağlanır.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Araştırma-Geliştirme süreçlerine yönelik çıktılar, “Akademik Performans Bilgi Sistemi” ne öğretim elemanları tarafından tanımlanır. Bilgi sistemi sürekli olarak güncel tutulur. </a:t>
            </a:r>
          </a:p>
          <a:p>
            <a:pPr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Akademik bölüm ve birimlerde, belirlenmiş olan </a:t>
            </a:r>
            <a:r>
              <a:rPr lang="tr-TR" sz="2000" dirty="0">
                <a:solidFill>
                  <a:srgbClr val="FF0000"/>
                </a:solidFill>
                <a:latin typeface="Times New Roman" panose="02020603050405020304" pitchFamily="18" charset="0"/>
                <a:cs typeface="Times New Roman" panose="02020603050405020304" pitchFamily="18" charset="0"/>
              </a:rPr>
              <a:t>araştırma-geliştirme hedeflerine yönelik periyodik olarak dönem sonlarında değerlendirmeler yapılır, stratejik performans göstergelerine katkı sunma düzeyi irdelenir ve bu raporlar bölüm/birim kurulları ve kalite komisyonları gündemlerine alınarak görüşülür.</a:t>
            </a:r>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158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F5A272-AF5F-A75A-3257-468A12F04432}"/>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826B44A1-D2A7-3B93-05E2-944575516EFF}"/>
              </a:ext>
            </a:extLst>
          </p:cNvPr>
          <p:cNvSpPr txBox="1"/>
          <p:nvPr/>
        </p:nvSpPr>
        <p:spPr>
          <a:xfrm>
            <a:off x="-44838" y="2735956"/>
            <a:ext cx="4095509" cy="523220"/>
          </a:xfrm>
          <a:prstGeom prst="rect">
            <a:avLst/>
          </a:prstGeom>
          <a:noFill/>
        </p:spPr>
        <p:txBody>
          <a:bodyPr wrap="square" rtlCol="0">
            <a:spAutoFit/>
          </a:bodyPr>
          <a:lstStyle/>
          <a:p>
            <a:pPr algn="ctr"/>
            <a:r>
              <a:rPr lang="tr-TR" sz="2800" b="1" dirty="0">
                <a:solidFill>
                  <a:srgbClr val="192E5A"/>
                </a:solidFill>
              </a:rPr>
              <a:t>AR-GE Döngüsü</a:t>
            </a:r>
          </a:p>
        </p:txBody>
      </p:sp>
      <p:pic>
        <p:nvPicPr>
          <p:cNvPr id="4" name="Resim 3">
            <a:extLst>
              <a:ext uri="{FF2B5EF4-FFF2-40B4-BE49-F238E27FC236}">
                <a16:creationId xmlns:a16="http://schemas.microsoft.com/office/drawing/2014/main" id="{1FB38E0B-F9F7-E877-FF04-9D70BD51A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0" y="0"/>
            <a:ext cx="8890000" cy="6858000"/>
          </a:xfrm>
          <a:prstGeom prst="rect">
            <a:avLst/>
          </a:prstGeom>
        </p:spPr>
      </p:pic>
      <p:pic>
        <p:nvPicPr>
          <p:cNvPr id="2" name="Resim 1">
            <a:extLst>
              <a:ext uri="{FF2B5EF4-FFF2-40B4-BE49-F238E27FC236}">
                <a16:creationId xmlns:a16="http://schemas.microsoft.com/office/drawing/2014/main" id="{0BA6FCC9-188D-E2C5-4495-2E081D28326E}"/>
              </a:ext>
            </a:extLst>
          </p:cNvPr>
          <p:cNvPicPr>
            <a:picLocks noChangeAspect="1"/>
          </p:cNvPicPr>
          <p:nvPr/>
        </p:nvPicPr>
        <p:blipFill>
          <a:blip r:embed="rId4"/>
          <a:stretch>
            <a:fillRect/>
          </a:stretch>
        </p:blipFill>
        <p:spPr>
          <a:xfrm>
            <a:off x="3664409" y="1275292"/>
            <a:ext cx="8177416" cy="4693708"/>
          </a:xfrm>
          <a:prstGeom prst="rect">
            <a:avLst/>
          </a:prstGeom>
        </p:spPr>
      </p:pic>
    </p:spTree>
    <p:extLst>
      <p:ext uri="{BB962C8B-B14F-4D97-AF65-F5344CB8AC3E}">
        <p14:creationId xmlns:p14="http://schemas.microsoft.com/office/powerpoint/2010/main" val="3423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4516206" y="3152914"/>
            <a:ext cx="4766823" cy="707886"/>
          </a:xfrm>
          <a:prstGeom prst="rect">
            <a:avLst/>
          </a:prstGeom>
          <a:noFill/>
        </p:spPr>
        <p:txBody>
          <a:bodyPr wrap="square" rtlCol="0">
            <a:spAutoFit/>
          </a:bodyPr>
          <a:lstStyle/>
          <a:p>
            <a:r>
              <a:rPr lang="tr-TR" sz="4000" b="1" dirty="0">
                <a:solidFill>
                  <a:srgbClr val="192E5A"/>
                </a:solidFill>
              </a:rPr>
              <a:t>Süreç Yönetimi</a:t>
            </a:r>
          </a:p>
        </p:txBody>
      </p:sp>
    </p:spTree>
    <p:extLst>
      <p:ext uri="{BB962C8B-B14F-4D97-AF65-F5344CB8AC3E}">
        <p14:creationId xmlns:p14="http://schemas.microsoft.com/office/powerpoint/2010/main" val="1208389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98B085-7BC2-6E33-2D42-F1F5236DF5DB}"/>
            </a:ext>
          </a:extLst>
        </p:cNvPr>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6E175DFA-9C36-6501-B165-2BDFAA84F65B}"/>
              </a:ext>
            </a:extLst>
          </p:cNvPr>
          <p:cNvSpPr txBox="1">
            <a:spLocks/>
          </p:cNvSpPr>
          <p:nvPr/>
        </p:nvSpPr>
        <p:spPr>
          <a:xfrm>
            <a:off x="3333509" y="401039"/>
            <a:ext cx="5524981" cy="6330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solidFill>
                  <a:schemeClr val="tx2">
                    <a:lumMod val="50000"/>
                  </a:schemeClr>
                </a:solidFill>
              </a:rPr>
              <a:t>Toplumsal Katkı Ana Süreci</a:t>
            </a:r>
          </a:p>
        </p:txBody>
      </p:sp>
      <p:sp>
        <p:nvSpPr>
          <p:cNvPr id="3" name="Metin kutusu 2">
            <a:extLst>
              <a:ext uri="{FF2B5EF4-FFF2-40B4-BE49-F238E27FC236}">
                <a16:creationId xmlns:a16="http://schemas.microsoft.com/office/drawing/2014/main" id="{B7D83063-1DC4-6580-058F-819095E7BBB9}"/>
              </a:ext>
            </a:extLst>
          </p:cNvPr>
          <p:cNvSpPr txBox="1"/>
          <p:nvPr/>
        </p:nvSpPr>
        <p:spPr>
          <a:xfrm>
            <a:off x="369439" y="1351508"/>
            <a:ext cx="11301883" cy="4154984"/>
          </a:xfrm>
          <a:prstGeom prst="rect">
            <a:avLst/>
          </a:prstGeom>
          <a:noFill/>
        </p:spPr>
        <p:txBody>
          <a:bodyPr wrap="square">
            <a:spAutoFit/>
          </a:bodyPr>
          <a:lstStyle/>
          <a:p>
            <a:pPr algn="just"/>
            <a:r>
              <a:rPr lang="tr-TR" sz="2400" dirty="0">
                <a:latin typeface="Times New Roman" panose="02020603050405020304" pitchFamily="18" charset="0"/>
                <a:cs typeface="Times New Roman" panose="02020603050405020304" pitchFamily="18" charset="0"/>
              </a:rPr>
              <a:t>Toplumsal katkı faaliyetleri yönetimi kapsamındaki süreçler;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faaliyetlerin ve kaynakların planlaması, yürütülmesi ve toplumsal katkı performansının izlenmesini </a:t>
            </a:r>
            <a:r>
              <a:rPr lang="tr-TR" sz="2400" dirty="0">
                <a:latin typeface="Times New Roman" panose="02020603050405020304" pitchFamily="18" charset="0"/>
                <a:cs typeface="Times New Roman" panose="02020603050405020304" pitchFamily="18" charset="0"/>
              </a:rPr>
              <a:t>içermektedir. </a:t>
            </a:r>
          </a:p>
          <a:p>
            <a:pPr algn="just"/>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Akademik ve idari birimler, faaliyetlerini yürütürken, </a:t>
            </a:r>
            <a:r>
              <a:rPr lang="tr-TR" sz="2400" dirty="0">
                <a:solidFill>
                  <a:srgbClr val="FF0000"/>
                </a:solidFill>
                <a:latin typeface="Times New Roman" panose="02020603050405020304" pitchFamily="18" charset="0"/>
                <a:cs typeface="Times New Roman" panose="02020603050405020304" pitchFamily="18" charset="0"/>
              </a:rPr>
              <a:t>stratejik planda yer alan amaç ve hedefleri gözetirler ve amaç ve hedeflere katkı sunabilecek faaliyet planlamaları yapar, yürütür ve sonuçlarını izlerler</a:t>
            </a:r>
            <a:r>
              <a:rPr lang="tr-TR"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Toplumsal katkı süreçleri yürütülürken </a:t>
            </a:r>
            <a:r>
              <a:rPr lang="tr-TR" sz="2400" dirty="0">
                <a:solidFill>
                  <a:srgbClr val="FF0000"/>
                </a:solidFill>
                <a:latin typeface="Times New Roman" panose="02020603050405020304" pitchFamily="18" charset="0"/>
                <a:cs typeface="Times New Roman" panose="02020603050405020304" pitchFamily="18" charset="0"/>
              </a:rPr>
              <a:t>öğrenci ve diğer dış paydaş katılımı sağlanır, tarafların görüş ve önerileri raporlanarak değerlendirilir</a:t>
            </a:r>
            <a:r>
              <a:rPr lang="tr-TR"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tr-TR" sz="2400" dirty="0">
                <a:solidFill>
                  <a:srgbClr val="FF0000"/>
                </a:solidFill>
                <a:latin typeface="Times New Roman" panose="02020603050405020304" pitchFamily="18" charset="0"/>
                <a:cs typeface="Times New Roman" panose="02020603050405020304" pitchFamily="18" charset="0"/>
              </a:rPr>
              <a:t>Eğitim-öğretim ve araştırma-geliştirme süreçlerinde, toplumsal katkı gözetilir, seçmeli ders paketlerinde sosyal sorumluluk projelerine yer verilir </a:t>
            </a:r>
            <a:r>
              <a:rPr lang="tr-TR" sz="2400" dirty="0">
                <a:latin typeface="Times New Roman" panose="02020603050405020304" pitchFamily="18" charset="0"/>
                <a:cs typeface="Times New Roman" panose="02020603050405020304" pitchFamily="18" charset="0"/>
              </a:rPr>
              <a:t>ve bu alandaki çıktılar web sayfaları üzerinden kamuoyu ile paylaşılır. </a:t>
            </a:r>
          </a:p>
        </p:txBody>
      </p:sp>
    </p:spTree>
    <p:extLst>
      <p:ext uri="{BB962C8B-B14F-4D97-AF65-F5344CB8AC3E}">
        <p14:creationId xmlns:p14="http://schemas.microsoft.com/office/powerpoint/2010/main" val="308120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B6638F-ED25-717B-3166-C9F369602B6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4382D0CA-5780-EA26-03F2-48BD50DA9BB2}"/>
              </a:ext>
            </a:extLst>
          </p:cNvPr>
          <p:cNvSpPr txBox="1"/>
          <p:nvPr/>
        </p:nvSpPr>
        <p:spPr>
          <a:xfrm>
            <a:off x="-42276" y="2905780"/>
            <a:ext cx="3939546" cy="523220"/>
          </a:xfrm>
          <a:prstGeom prst="rect">
            <a:avLst/>
          </a:prstGeom>
          <a:noFill/>
        </p:spPr>
        <p:txBody>
          <a:bodyPr wrap="square" rtlCol="0">
            <a:spAutoFit/>
          </a:bodyPr>
          <a:lstStyle/>
          <a:p>
            <a:pPr algn="ctr"/>
            <a:r>
              <a:rPr lang="tr-TR" sz="2800" b="1" dirty="0">
                <a:solidFill>
                  <a:srgbClr val="192E5A"/>
                </a:solidFill>
              </a:rPr>
              <a:t>Toplumsal Katkı Döngüsü</a:t>
            </a:r>
          </a:p>
        </p:txBody>
      </p:sp>
      <p:pic>
        <p:nvPicPr>
          <p:cNvPr id="4" name="Resim 3">
            <a:extLst>
              <a:ext uri="{FF2B5EF4-FFF2-40B4-BE49-F238E27FC236}">
                <a16:creationId xmlns:a16="http://schemas.microsoft.com/office/drawing/2014/main" id="{ED28F1F2-B88F-A759-AD1A-954E6AD92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270" y="0"/>
            <a:ext cx="8294730" cy="6858000"/>
          </a:xfrm>
          <a:prstGeom prst="rect">
            <a:avLst/>
          </a:prstGeom>
        </p:spPr>
      </p:pic>
      <p:pic>
        <p:nvPicPr>
          <p:cNvPr id="3" name="Resim 2">
            <a:extLst>
              <a:ext uri="{FF2B5EF4-FFF2-40B4-BE49-F238E27FC236}">
                <a16:creationId xmlns:a16="http://schemas.microsoft.com/office/drawing/2014/main" id="{496EA9E8-99B9-A561-7AF8-9B75C42BAD48}"/>
              </a:ext>
            </a:extLst>
          </p:cNvPr>
          <p:cNvPicPr>
            <a:picLocks noChangeAspect="1"/>
          </p:cNvPicPr>
          <p:nvPr/>
        </p:nvPicPr>
        <p:blipFill>
          <a:blip r:embed="rId4"/>
          <a:stretch>
            <a:fillRect/>
          </a:stretch>
        </p:blipFill>
        <p:spPr>
          <a:xfrm>
            <a:off x="4207933" y="1376222"/>
            <a:ext cx="7644342" cy="4105555"/>
          </a:xfrm>
          <a:prstGeom prst="rect">
            <a:avLst/>
          </a:prstGeom>
        </p:spPr>
      </p:pic>
    </p:spTree>
    <p:extLst>
      <p:ext uri="{BB962C8B-B14F-4D97-AF65-F5344CB8AC3E}">
        <p14:creationId xmlns:p14="http://schemas.microsoft.com/office/powerpoint/2010/main" val="208499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422AA4-3C69-1516-8E78-0C3B6758FD2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E7511CF-747E-0BED-B5BE-56839DA3092A}"/>
              </a:ext>
            </a:extLst>
          </p:cNvPr>
          <p:cNvSpPr txBox="1">
            <a:spLocks/>
          </p:cNvSpPr>
          <p:nvPr/>
        </p:nvSpPr>
        <p:spPr>
          <a:xfrm>
            <a:off x="752475" y="2895646"/>
            <a:ext cx="10515600" cy="132556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Neyi, ne zaman ve nasıl ölçmeliyiz? </a:t>
            </a:r>
            <a:br>
              <a:rPr lang="tr-TR">
                <a:latin typeface="Times New Roman" panose="02020603050405020304" pitchFamily="18" charset="0"/>
                <a:cs typeface="Times New Roman" panose="02020603050405020304" pitchFamily="18" charset="0"/>
              </a:rPr>
            </a:br>
            <a:br>
              <a:rPr lang="tr-TR">
                <a:latin typeface="Times New Roman" panose="02020603050405020304" pitchFamily="18" charset="0"/>
                <a:cs typeface="Times New Roman" panose="02020603050405020304" pitchFamily="18" charset="0"/>
              </a:rPr>
            </a:br>
            <a:r>
              <a:rPr lang="tr-TR">
                <a:latin typeface="Times New Roman" panose="02020603050405020304" pitchFamily="18" charset="0"/>
                <a:cs typeface="Times New Roman" panose="02020603050405020304" pitchFamily="18" charset="0"/>
              </a:rPr>
              <a:t>Ölçtükten sonra ne yapmalıyız?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66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FAD2FE-1B3E-9538-4685-2E1051EDB8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20825F2-DE96-140F-B5C5-22163EBDF926}"/>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Eğitim-Öğretim Ana Süreci</a:t>
            </a:r>
          </a:p>
        </p:txBody>
      </p:sp>
    </p:spTree>
    <p:extLst>
      <p:ext uri="{BB962C8B-B14F-4D97-AF65-F5344CB8AC3E}">
        <p14:creationId xmlns:p14="http://schemas.microsoft.com/office/powerpoint/2010/main" val="236868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BD8B0C-1E2A-637C-4A94-B5B5AE074A0E}"/>
            </a:ext>
          </a:extLst>
        </p:cNvPr>
        <p:cNvGrpSpPr/>
        <p:nvPr/>
      </p:nvGrpSpPr>
      <p:grpSpPr>
        <a:xfrm>
          <a:off x="0" y="0"/>
          <a:ext cx="0" cy="0"/>
          <a:chOff x="0" y="0"/>
          <a:chExt cx="0" cy="0"/>
        </a:xfrm>
      </p:grpSpPr>
      <p:grpSp>
        <p:nvGrpSpPr>
          <p:cNvPr id="27" name="Grup 26">
            <a:extLst>
              <a:ext uri="{FF2B5EF4-FFF2-40B4-BE49-F238E27FC236}">
                <a16:creationId xmlns:a16="http://schemas.microsoft.com/office/drawing/2014/main" id="{2744208E-D74A-5A49-B6FE-E8D9860C1F35}"/>
              </a:ext>
            </a:extLst>
          </p:cNvPr>
          <p:cNvGrpSpPr/>
          <p:nvPr/>
        </p:nvGrpSpPr>
        <p:grpSpPr>
          <a:xfrm>
            <a:off x="262221" y="736507"/>
            <a:ext cx="11301130" cy="4768943"/>
            <a:chOff x="158006" y="1136557"/>
            <a:chExt cx="12043413" cy="5254817"/>
          </a:xfrm>
        </p:grpSpPr>
        <p:sp>
          <p:nvSpPr>
            <p:cNvPr id="2" name="Başlık 1">
              <a:extLst>
                <a:ext uri="{FF2B5EF4-FFF2-40B4-BE49-F238E27FC236}">
                  <a16:creationId xmlns:a16="http://schemas.microsoft.com/office/drawing/2014/main" id="{038FC68E-563F-E694-5682-D62822F52212}"/>
                </a:ext>
              </a:extLst>
            </p:cNvPr>
            <p:cNvSpPr txBox="1">
              <a:spLocks/>
            </p:cNvSpPr>
            <p:nvPr/>
          </p:nvSpPr>
          <p:spPr>
            <a:xfrm>
              <a:off x="945777" y="1136557"/>
              <a:ext cx="1653151"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5" name="Başlık 1">
              <a:extLst>
                <a:ext uri="{FF2B5EF4-FFF2-40B4-BE49-F238E27FC236}">
                  <a16:creationId xmlns:a16="http://schemas.microsoft.com/office/drawing/2014/main" id="{CC85E146-8544-CB6C-ABF2-F9FB93D67B09}"/>
                </a:ext>
              </a:extLst>
            </p:cNvPr>
            <p:cNvSpPr txBox="1">
              <a:spLocks/>
            </p:cNvSpPr>
            <p:nvPr/>
          </p:nvSpPr>
          <p:spPr>
            <a:xfrm>
              <a:off x="5379941" y="1136557"/>
              <a:ext cx="1736016"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6" name="Başlık 1">
              <a:extLst>
                <a:ext uri="{FF2B5EF4-FFF2-40B4-BE49-F238E27FC236}">
                  <a16:creationId xmlns:a16="http://schemas.microsoft.com/office/drawing/2014/main" id="{DA064F2F-4FD4-DB22-64E0-FD59E32DED96}"/>
                </a:ext>
              </a:extLst>
            </p:cNvPr>
            <p:cNvSpPr txBox="1">
              <a:spLocks/>
            </p:cNvSpPr>
            <p:nvPr/>
          </p:nvSpPr>
          <p:spPr>
            <a:xfrm>
              <a:off x="9623608" y="1136557"/>
              <a:ext cx="257781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7" name="Başlık 1">
              <a:extLst>
                <a:ext uri="{FF2B5EF4-FFF2-40B4-BE49-F238E27FC236}">
                  <a16:creationId xmlns:a16="http://schemas.microsoft.com/office/drawing/2014/main" id="{6448A655-2DA2-89EB-1FFB-16CF4D405EF5}"/>
                </a:ext>
              </a:extLst>
            </p:cNvPr>
            <p:cNvSpPr txBox="1">
              <a:spLocks/>
            </p:cNvSpPr>
            <p:nvPr/>
          </p:nvSpPr>
          <p:spPr>
            <a:xfrm>
              <a:off x="158006" y="16315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8" name="Başlık 1">
              <a:extLst>
                <a:ext uri="{FF2B5EF4-FFF2-40B4-BE49-F238E27FC236}">
                  <a16:creationId xmlns:a16="http://schemas.microsoft.com/office/drawing/2014/main" id="{C3BF42C4-D21E-9565-613E-5F42FDC12A25}"/>
                </a:ext>
              </a:extLst>
            </p:cNvPr>
            <p:cNvSpPr txBox="1">
              <a:spLocks/>
            </p:cNvSpPr>
            <p:nvPr/>
          </p:nvSpPr>
          <p:spPr>
            <a:xfrm>
              <a:off x="4488751" y="1838519"/>
              <a:ext cx="3985777" cy="12989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değerlendirme dosyaları + ders sonu anketleri + mezun ve mezun çalıştıran sektör katılımlı toplantılar</a:t>
              </a:r>
            </a:p>
          </p:txBody>
        </p:sp>
        <p:sp>
          <p:nvSpPr>
            <p:cNvPr id="9" name="Başlık 1">
              <a:extLst>
                <a:ext uri="{FF2B5EF4-FFF2-40B4-BE49-F238E27FC236}">
                  <a16:creationId xmlns:a16="http://schemas.microsoft.com/office/drawing/2014/main" id="{D024E66E-7081-7B7E-FD1F-4D1A8C23B8F8}"/>
                </a:ext>
              </a:extLst>
            </p:cNvPr>
            <p:cNvSpPr txBox="1">
              <a:spLocks/>
            </p:cNvSpPr>
            <p:nvPr/>
          </p:nvSpPr>
          <p:spPr>
            <a:xfrm>
              <a:off x="9430869" y="1939387"/>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sonlarında</a:t>
              </a:r>
            </a:p>
          </p:txBody>
        </p:sp>
        <p:sp>
          <p:nvSpPr>
            <p:cNvPr id="10" name="Ok: Sağ 9">
              <a:extLst>
                <a:ext uri="{FF2B5EF4-FFF2-40B4-BE49-F238E27FC236}">
                  <a16:creationId xmlns:a16="http://schemas.microsoft.com/office/drawing/2014/main" id="{167C55EA-EDB3-E163-1D28-DC1C1075D64C}"/>
                </a:ext>
              </a:extLst>
            </p:cNvPr>
            <p:cNvSpPr/>
            <p:nvPr/>
          </p:nvSpPr>
          <p:spPr>
            <a:xfrm>
              <a:off x="3455893" y="204715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5B8A97E7-3453-7639-45D9-6867175E0538}"/>
                </a:ext>
              </a:extLst>
            </p:cNvPr>
            <p:cNvSpPr/>
            <p:nvPr/>
          </p:nvSpPr>
          <p:spPr>
            <a:xfrm>
              <a:off x="8369676" y="204715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aşlık 1">
              <a:extLst>
                <a:ext uri="{FF2B5EF4-FFF2-40B4-BE49-F238E27FC236}">
                  <a16:creationId xmlns:a16="http://schemas.microsoft.com/office/drawing/2014/main" id="{33A706CC-0373-C164-CC20-762C42F2A854}"/>
                </a:ext>
              </a:extLst>
            </p:cNvPr>
            <p:cNvSpPr txBox="1">
              <a:spLocks/>
            </p:cNvSpPr>
            <p:nvPr/>
          </p:nvSpPr>
          <p:spPr>
            <a:xfrm>
              <a:off x="158006" y="2947456"/>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13" name="Ok: Sağ 12">
              <a:extLst>
                <a:ext uri="{FF2B5EF4-FFF2-40B4-BE49-F238E27FC236}">
                  <a16:creationId xmlns:a16="http://schemas.microsoft.com/office/drawing/2014/main" id="{D71FA9C3-9ED4-C323-9A93-6D56C25C817D}"/>
                </a:ext>
              </a:extLst>
            </p:cNvPr>
            <p:cNvSpPr/>
            <p:nvPr/>
          </p:nvSpPr>
          <p:spPr>
            <a:xfrm>
              <a:off x="3466145" y="32531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aşlık 1">
              <a:extLst>
                <a:ext uri="{FF2B5EF4-FFF2-40B4-BE49-F238E27FC236}">
                  <a16:creationId xmlns:a16="http://schemas.microsoft.com/office/drawing/2014/main" id="{6B54F980-518F-38DE-EF8C-38FFAE5469D9}"/>
                </a:ext>
              </a:extLst>
            </p:cNvPr>
            <p:cNvSpPr txBox="1">
              <a:spLocks/>
            </p:cNvSpPr>
            <p:nvPr/>
          </p:nvSpPr>
          <p:spPr>
            <a:xfrm>
              <a:off x="4488751" y="3149845"/>
              <a:ext cx="3985778" cy="1298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ve diğer dış paydaş(sektör-mezun öğrenci) katılımlı toplantılar, danışma kurulları </a:t>
              </a:r>
            </a:p>
          </p:txBody>
        </p:sp>
        <p:sp>
          <p:nvSpPr>
            <p:cNvPr id="15" name="Ok: Sağ 14">
              <a:extLst>
                <a:ext uri="{FF2B5EF4-FFF2-40B4-BE49-F238E27FC236}">
                  <a16:creationId xmlns:a16="http://schemas.microsoft.com/office/drawing/2014/main" id="{5A327702-411D-25D8-B259-F3EF13B009DD}"/>
                </a:ext>
              </a:extLst>
            </p:cNvPr>
            <p:cNvSpPr/>
            <p:nvPr/>
          </p:nvSpPr>
          <p:spPr>
            <a:xfrm>
              <a:off x="8337018" y="331242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17E98464-711E-39D2-B68E-098DD4170FD0}"/>
                </a:ext>
              </a:extLst>
            </p:cNvPr>
            <p:cNvSpPr txBox="1">
              <a:spLocks/>
            </p:cNvSpPr>
            <p:nvPr/>
          </p:nvSpPr>
          <p:spPr>
            <a:xfrm>
              <a:off x="9441271" y="3222912"/>
              <a:ext cx="2651310" cy="9589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olabilir (başında ve sonunda sistemli)</a:t>
              </a:r>
            </a:p>
          </p:txBody>
        </p:sp>
        <p:sp>
          <p:nvSpPr>
            <p:cNvPr id="17" name="Başlık 1">
              <a:extLst>
                <a:ext uri="{FF2B5EF4-FFF2-40B4-BE49-F238E27FC236}">
                  <a16:creationId xmlns:a16="http://schemas.microsoft.com/office/drawing/2014/main" id="{5D14ABF3-02AA-8AE5-862E-AD1E1353FBE7}"/>
                </a:ext>
              </a:extLst>
            </p:cNvPr>
            <p:cNvSpPr txBox="1">
              <a:spLocks/>
            </p:cNvSpPr>
            <p:nvPr/>
          </p:nvSpPr>
          <p:spPr>
            <a:xfrm>
              <a:off x="158006" y="5047648"/>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Danışman öğrenci yükü ve öğretim elemanı ders yükü</a:t>
              </a:r>
            </a:p>
          </p:txBody>
        </p:sp>
        <p:sp>
          <p:nvSpPr>
            <p:cNvPr id="18" name="Başlık 1">
              <a:extLst>
                <a:ext uri="{FF2B5EF4-FFF2-40B4-BE49-F238E27FC236}">
                  <a16:creationId xmlns:a16="http://schemas.microsoft.com/office/drawing/2014/main" id="{012E21EE-B518-42F0-F42E-E680289EC2CA}"/>
                </a:ext>
              </a:extLst>
            </p:cNvPr>
            <p:cNvSpPr txBox="1">
              <a:spLocks/>
            </p:cNvSpPr>
            <p:nvPr/>
          </p:nvSpPr>
          <p:spPr>
            <a:xfrm>
              <a:off x="4507486" y="5092472"/>
              <a:ext cx="3985777"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Dönemlik ortalama ders saati ve çeşidi ve standart sapmalar</a:t>
              </a:r>
            </a:p>
          </p:txBody>
        </p:sp>
        <p:sp>
          <p:nvSpPr>
            <p:cNvPr id="19" name="Başlık 1">
              <a:extLst>
                <a:ext uri="{FF2B5EF4-FFF2-40B4-BE49-F238E27FC236}">
                  <a16:creationId xmlns:a16="http://schemas.microsoft.com/office/drawing/2014/main" id="{6FC62BAF-C736-8E3F-5B8B-55D0397999FC}"/>
                </a:ext>
              </a:extLst>
            </p:cNvPr>
            <p:cNvSpPr txBox="1">
              <a:spLocks/>
            </p:cNvSpPr>
            <p:nvPr/>
          </p:nvSpPr>
          <p:spPr>
            <a:xfrm>
              <a:off x="9479054" y="5364833"/>
              <a:ext cx="2651310" cy="6832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 ve sonlarında</a:t>
              </a:r>
            </a:p>
          </p:txBody>
        </p:sp>
        <p:sp>
          <p:nvSpPr>
            <p:cNvPr id="20" name="Ok: Sağ 19">
              <a:extLst>
                <a:ext uri="{FF2B5EF4-FFF2-40B4-BE49-F238E27FC236}">
                  <a16:creationId xmlns:a16="http://schemas.microsoft.com/office/drawing/2014/main" id="{0A863725-EDE2-B3AF-55C2-3AE8F36E0166}"/>
                </a:ext>
              </a:extLst>
            </p:cNvPr>
            <p:cNvSpPr/>
            <p:nvPr/>
          </p:nvSpPr>
          <p:spPr>
            <a:xfrm>
              <a:off x="3492742" y="53466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ağ 20">
              <a:extLst>
                <a:ext uri="{FF2B5EF4-FFF2-40B4-BE49-F238E27FC236}">
                  <a16:creationId xmlns:a16="http://schemas.microsoft.com/office/drawing/2014/main" id="{BC07D0D1-E146-044B-F5B6-7B62A1431045}"/>
                </a:ext>
              </a:extLst>
            </p:cNvPr>
            <p:cNvSpPr/>
            <p:nvPr/>
          </p:nvSpPr>
          <p:spPr>
            <a:xfrm>
              <a:off x="8417861" y="536764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Başlık 1">
              <a:extLst>
                <a:ext uri="{FF2B5EF4-FFF2-40B4-BE49-F238E27FC236}">
                  <a16:creationId xmlns:a16="http://schemas.microsoft.com/office/drawing/2014/main" id="{211DE2A8-955F-615D-A8D7-18F7FF0D68DB}"/>
                </a:ext>
              </a:extLst>
            </p:cNvPr>
            <p:cNvSpPr txBox="1">
              <a:spLocks/>
            </p:cNvSpPr>
            <p:nvPr/>
          </p:nvSpPr>
          <p:spPr>
            <a:xfrm>
              <a:off x="158006" y="4070019"/>
              <a:ext cx="3400982"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Bologna- ders içeriği uyum düzeyi</a:t>
              </a:r>
            </a:p>
          </p:txBody>
        </p:sp>
        <p:sp>
          <p:nvSpPr>
            <p:cNvPr id="23" name="Başlık 1">
              <a:extLst>
                <a:ext uri="{FF2B5EF4-FFF2-40B4-BE49-F238E27FC236}">
                  <a16:creationId xmlns:a16="http://schemas.microsoft.com/office/drawing/2014/main" id="{E7AD8ECA-DE7C-ADC8-CE7B-CE6FD60A6E35}"/>
                </a:ext>
              </a:extLst>
            </p:cNvPr>
            <p:cNvSpPr txBox="1">
              <a:spLocks/>
            </p:cNvSpPr>
            <p:nvPr/>
          </p:nvSpPr>
          <p:spPr>
            <a:xfrm>
              <a:off x="4507486" y="4114843"/>
              <a:ext cx="3985777" cy="129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Birim/bölüm komisyonu görüşmeleri</a:t>
              </a:r>
            </a:p>
          </p:txBody>
        </p:sp>
        <p:sp>
          <p:nvSpPr>
            <p:cNvPr id="24" name="Başlık 1">
              <a:extLst>
                <a:ext uri="{FF2B5EF4-FFF2-40B4-BE49-F238E27FC236}">
                  <a16:creationId xmlns:a16="http://schemas.microsoft.com/office/drawing/2014/main" id="{591C94F8-75AF-B604-B9EB-FCF0F8C7D244}"/>
                </a:ext>
              </a:extLst>
            </p:cNvPr>
            <p:cNvSpPr txBox="1">
              <a:spLocks/>
            </p:cNvSpPr>
            <p:nvPr/>
          </p:nvSpPr>
          <p:spPr>
            <a:xfrm>
              <a:off x="9479054" y="4324232"/>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a:t>
              </a:r>
            </a:p>
          </p:txBody>
        </p:sp>
        <p:sp>
          <p:nvSpPr>
            <p:cNvPr id="25" name="Ok: Sağ 24">
              <a:extLst>
                <a:ext uri="{FF2B5EF4-FFF2-40B4-BE49-F238E27FC236}">
                  <a16:creationId xmlns:a16="http://schemas.microsoft.com/office/drawing/2014/main" id="{E3DA7C65-5ED0-3EFF-96FF-818E1EA58C9D}"/>
                </a:ext>
              </a:extLst>
            </p:cNvPr>
            <p:cNvSpPr/>
            <p:nvPr/>
          </p:nvSpPr>
          <p:spPr>
            <a:xfrm>
              <a:off x="3492742" y="440051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k: Sağ 25">
              <a:extLst>
                <a:ext uri="{FF2B5EF4-FFF2-40B4-BE49-F238E27FC236}">
                  <a16:creationId xmlns:a16="http://schemas.microsoft.com/office/drawing/2014/main" id="{DB57ADBA-2265-E467-DDBB-2603460CE113}"/>
                </a:ext>
              </a:extLst>
            </p:cNvPr>
            <p:cNvSpPr/>
            <p:nvPr/>
          </p:nvSpPr>
          <p:spPr>
            <a:xfrm>
              <a:off x="8417861" y="443199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182180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72FEBA-34BB-E5D1-0223-297DAC856593}"/>
            </a:ext>
          </a:extLst>
        </p:cNvPr>
        <p:cNvGrpSpPr/>
        <p:nvPr/>
      </p:nvGrpSpPr>
      <p:grpSpPr>
        <a:xfrm>
          <a:off x="0" y="0"/>
          <a:ext cx="0" cy="0"/>
          <a:chOff x="0" y="0"/>
          <a:chExt cx="0" cy="0"/>
        </a:xfrm>
      </p:grpSpPr>
      <p:grpSp>
        <p:nvGrpSpPr>
          <p:cNvPr id="39" name="Grup 38">
            <a:extLst>
              <a:ext uri="{FF2B5EF4-FFF2-40B4-BE49-F238E27FC236}">
                <a16:creationId xmlns:a16="http://schemas.microsoft.com/office/drawing/2014/main" id="{4994D564-BE5D-0085-46DB-2067408A1088}"/>
              </a:ext>
            </a:extLst>
          </p:cNvPr>
          <p:cNvGrpSpPr/>
          <p:nvPr/>
        </p:nvGrpSpPr>
        <p:grpSpPr>
          <a:xfrm>
            <a:off x="252135" y="1534927"/>
            <a:ext cx="11406466" cy="3360923"/>
            <a:chOff x="175934" y="1773052"/>
            <a:chExt cx="12014457" cy="3367073"/>
          </a:xfrm>
        </p:grpSpPr>
        <p:sp>
          <p:nvSpPr>
            <p:cNvPr id="3" name="Başlık 1">
              <a:extLst>
                <a:ext uri="{FF2B5EF4-FFF2-40B4-BE49-F238E27FC236}">
                  <a16:creationId xmlns:a16="http://schemas.microsoft.com/office/drawing/2014/main" id="{5D7C4885-3450-7C10-8320-68D0A0D033B0}"/>
                </a:ext>
              </a:extLst>
            </p:cNvPr>
            <p:cNvSpPr txBox="1">
              <a:spLocks/>
            </p:cNvSpPr>
            <p:nvPr/>
          </p:nvSpPr>
          <p:spPr>
            <a:xfrm>
              <a:off x="963706" y="1773052"/>
              <a:ext cx="1595286"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EAC7799F-96C3-CA50-A374-3A10C637CA8D}"/>
                </a:ext>
              </a:extLst>
            </p:cNvPr>
            <p:cNvSpPr txBox="1">
              <a:spLocks/>
            </p:cNvSpPr>
            <p:nvPr/>
          </p:nvSpPr>
          <p:spPr>
            <a:xfrm>
              <a:off x="5397870" y="1773052"/>
              <a:ext cx="174607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28" name="Başlık 1">
              <a:extLst>
                <a:ext uri="{FF2B5EF4-FFF2-40B4-BE49-F238E27FC236}">
                  <a16:creationId xmlns:a16="http://schemas.microsoft.com/office/drawing/2014/main" id="{40B2799D-B076-E481-4E3A-04BF5DF85493}"/>
                </a:ext>
              </a:extLst>
            </p:cNvPr>
            <p:cNvSpPr txBox="1">
              <a:spLocks/>
            </p:cNvSpPr>
            <p:nvPr/>
          </p:nvSpPr>
          <p:spPr>
            <a:xfrm>
              <a:off x="9641537" y="1773052"/>
              <a:ext cx="2548854"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29" name="Başlık 1">
              <a:extLst>
                <a:ext uri="{FF2B5EF4-FFF2-40B4-BE49-F238E27FC236}">
                  <a16:creationId xmlns:a16="http://schemas.microsoft.com/office/drawing/2014/main" id="{F762F31A-AF3F-3437-66B2-D1C788411F21}"/>
                </a:ext>
              </a:extLst>
            </p:cNvPr>
            <p:cNvSpPr txBox="1">
              <a:spLocks/>
            </p:cNvSpPr>
            <p:nvPr/>
          </p:nvSpPr>
          <p:spPr>
            <a:xfrm>
              <a:off x="175934" y="2603523"/>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30" name="Başlık 1">
              <a:extLst>
                <a:ext uri="{FF2B5EF4-FFF2-40B4-BE49-F238E27FC236}">
                  <a16:creationId xmlns:a16="http://schemas.microsoft.com/office/drawing/2014/main" id="{5052023E-46A9-ECC6-9DFA-80165D200BB8}"/>
                </a:ext>
              </a:extLst>
            </p:cNvPr>
            <p:cNvSpPr txBox="1">
              <a:spLocks/>
            </p:cNvSpPr>
            <p:nvPr/>
          </p:nvSpPr>
          <p:spPr>
            <a:xfrm>
              <a:off x="4524770" y="2671708"/>
              <a:ext cx="3400982"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Koordinatörlük anketi + ders sonu anketleri</a:t>
              </a:r>
            </a:p>
          </p:txBody>
        </p:sp>
        <p:sp>
          <p:nvSpPr>
            <p:cNvPr id="31" name="Ok: Sağ 30">
              <a:extLst>
                <a:ext uri="{FF2B5EF4-FFF2-40B4-BE49-F238E27FC236}">
                  <a16:creationId xmlns:a16="http://schemas.microsoft.com/office/drawing/2014/main" id="{DCDF9247-D2B0-AB0D-EF2F-0639AB311674}"/>
                </a:ext>
              </a:extLst>
            </p:cNvPr>
            <p:cNvSpPr/>
            <p:nvPr/>
          </p:nvSpPr>
          <p:spPr>
            <a:xfrm>
              <a:off x="3492716" y="286730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Başlık 1">
              <a:extLst>
                <a:ext uri="{FF2B5EF4-FFF2-40B4-BE49-F238E27FC236}">
                  <a16:creationId xmlns:a16="http://schemas.microsoft.com/office/drawing/2014/main" id="{EB0B04CC-4F16-041D-A0E9-EBE15A465C5F}"/>
                </a:ext>
              </a:extLst>
            </p:cNvPr>
            <p:cNvSpPr txBox="1">
              <a:spLocks/>
            </p:cNvSpPr>
            <p:nvPr/>
          </p:nvSpPr>
          <p:spPr>
            <a:xfrm>
              <a:off x="9459200" y="2580400"/>
              <a:ext cx="2448168"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 başı ve dönem sonları</a:t>
              </a:r>
            </a:p>
          </p:txBody>
        </p:sp>
        <p:sp>
          <p:nvSpPr>
            <p:cNvPr id="33" name="Ok: Sağ 32">
              <a:extLst>
                <a:ext uri="{FF2B5EF4-FFF2-40B4-BE49-F238E27FC236}">
                  <a16:creationId xmlns:a16="http://schemas.microsoft.com/office/drawing/2014/main" id="{6099EAAC-D3DA-5DF8-244C-91F61FD5A6B5}"/>
                </a:ext>
              </a:extLst>
            </p:cNvPr>
            <p:cNvSpPr/>
            <p:nvPr/>
          </p:nvSpPr>
          <p:spPr>
            <a:xfrm>
              <a:off x="8360385" y="281037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Başlık 1">
              <a:extLst>
                <a:ext uri="{FF2B5EF4-FFF2-40B4-BE49-F238E27FC236}">
                  <a16:creationId xmlns:a16="http://schemas.microsoft.com/office/drawing/2014/main" id="{C377B8AA-36AF-F971-FA85-61F4F79F7DAC}"/>
                </a:ext>
              </a:extLst>
            </p:cNvPr>
            <p:cNvSpPr txBox="1">
              <a:spLocks/>
            </p:cNvSpPr>
            <p:nvPr/>
          </p:nvSpPr>
          <p:spPr>
            <a:xfrm>
              <a:off x="197545" y="384122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35" name="Başlık 1">
              <a:extLst>
                <a:ext uri="{FF2B5EF4-FFF2-40B4-BE49-F238E27FC236}">
                  <a16:creationId xmlns:a16="http://schemas.microsoft.com/office/drawing/2014/main" id="{81896865-A54F-B287-558D-3A21382BC078}"/>
                </a:ext>
              </a:extLst>
            </p:cNvPr>
            <p:cNvSpPr txBox="1">
              <a:spLocks/>
            </p:cNvSpPr>
            <p:nvPr/>
          </p:nvSpPr>
          <p:spPr>
            <a:xfrm>
              <a:off x="4613142" y="4054773"/>
              <a:ext cx="2965715" cy="694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anketleri</a:t>
              </a:r>
            </a:p>
          </p:txBody>
        </p:sp>
        <p:sp>
          <p:nvSpPr>
            <p:cNvPr id="36" name="Ok: Sağ 35">
              <a:extLst>
                <a:ext uri="{FF2B5EF4-FFF2-40B4-BE49-F238E27FC236}">
                  <a16:creationId xmlns:a16="http://schemas.microsoft.com/office/drawing/2014/main" id="{E3C245E0-5D34-9312-3788-55AFF0FD7969}"/>
                </a:ext>
              </a:extLst>
            </p:cNvPr>
            <p:cNvSpPr/>
            <p:nvPr/>
          </p:nvSpPr>
          <p:spPr>
            <a:xfrm>
              <a:off x="3514327" y="418629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Başlık 1">
              <a:extLst>
                <a:ext uri="{FF2B5EF4-FFF2-40B4-BE49-F238E27FC236}">
                  <a16:creationId xmlns:a16="http://schemas.microsoft.com/office/drawing/2014/main" id="{DDF990D8-ABD5-1E9F-76CF-B13D4C7BE176}"/>
                </a:ext>
              </a:extLst>
            </p:cNvPr>
            <p:cNvSpPr txBox="1">
              <a:spLocks/>
            </p:cNvSpPr>
            <p:nvPr/>
          </p:nvSpPr>
          <p:spPr>
            <a:xfrm>
              <a:off x="9539082" y="3985906"/>
              <a:ext cx="2651309" cy="75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sonrası</a:t>
              </a:r>
            </a:p>
          </p:txBody>
        </p:sp>
        <p:sp>
          <p:nvSpPr>
            <p:cNvPr id="38" name="Ok: Sağ 37">
              <a:extLst>
                <a:ext uri="{FF2B5EF4-FFF2-40B4-BE49-F238E27FC236}">
                  <a16:creationId xmlns:a16="http://schemas.microsoft.com/office/drawing/2014/main" id="{346B997E-AEBA-46C0-665C-036637EC27A8}"/>
                </a:ext>
              </a:extLst>
            </p:cNvPr>
            <p:cNvSpPr/>
            <p:nvPr/>
          </p:nvSpPr>
          <p:spPr>
            <a:xfrm>
              <a:off x="8381996" y="4129360"/>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08291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B27500-22A2-4C5E-1BE0-DAB990336592}"/>
            </a:ext>
          </a:extLst>
        </p:cNvPr>
        <p:cNvGrpSpPr/>
        <p:nvPr/>
      </p:nvGrpSpPr>
      <p:grpSpPr>
        <a:xfrm>
          <a:off x="0" y="0"/>
          <a:ext cx="0" cy="0"/>
          <a:chOff x="0" y="0"/>
          <a:chExt cx="0" cy="0"/>
        </a:xfrm>
      </p:grpSpPr>
      <p:grpSp>
        <p:nvGrpSpPr>
          <p:cNvPr id="17" name="Grup 16">
            <a:extLst>
              <a:ext uri="{FF2B5EF4-FFF2-40B4-BE49-F238E27FC236}">
                <a16:creationId xmlns:a16="http://schemas.microsoft.com/office/drawing/2014/main" id="{BA69F373-8E8B-3881-FCC2-0467FAFF13C8}"/>
              </a:ext>
            </a:extLst>
          </p:cNvPr>
          <p:cNvGrpSpPr/>
          <p:nvPr/>
        </p:nvGrpSpPr>
        <p:grpSpPr>
          <a:xfrm>
            <a:off x="993403" y="520886"/>
            <a:ext cx="10205194" cy="5359353"/>
            <a:chOff x="884148" y="495486"/>
            <a:chExt cx="10205194" cy="5359353"/>
          </a:xfrm>
        </p:grpSpPr>
        <p:sp>
          <p:nvSpPr>
            <p:cNvPr id="2" name="Metin kutusu 1">
              <a:extLst>
                <a:ext uri="{FF2B5EF4-FFF2-40B4-BE49-F238E27FC236}">
                  <a16:creationId xmlns:a16="http://schemas.microsoft.com/office/drawing/2014/main" id="{01E1CA0B-6620-308C-24C8-BC1C6F68C034}"/>
                </a:ext>
              </a:extLst>
            </p:cNvPr>
            <p:cNvSpPr txBox="1"/>
            <p:nvPr/>
          </p:nvSpPr>
          <p:spPr>
            <a:xfrm>
              <a:off x="2895600" y="495486"/>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 ne yapmalıyız?</a:t>
              </a:r>
              <a:endParaRPr lang="tr-TR" sz="3200" dirty="0"/>
            </a:p>
          </p:txBody>
        </p:sp>
        <p:sp>
          <p:nvSpPr>
            <p:cNvPr id="5" name="Başlık 1">
              <a:extLst>
                <a:ext uri="{FF2B5EF4-FFF2-40B4-BE49-F238E27FC236}">
                  <a16:creationId xmlns:a16="http://schemas.microsoft.com/office/drawing/2014/main" id="{061AC8D4-951D-FDBB-260D-884738DAFCA7}"/>
                </a:ext>
              </a:extLst>
            </p:cNvPr>
            <p:cNvSpPr txBox="1">
              <a:spLocks/>
            </p:cNvSpPr>
            <p:nvPr/>
          </p:nvSpPr>
          <p:spPr>
            <a:xfrm>
              <a:off x="884148" y="1027021"/>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6" name="Başlık 1">
              <a:extLst>
                <a:ext uri="{FF2B5EF4-FFF2-40B4-BE49-F238E27FC236}">
                  <a16:creationId xmlns:a16="http://schemas.microsoft.com/office/drawing/2014/main" id="{3FA2B939-CAC1-45A1-6125-381FF89A4210}"/>
                </a:ext>
              </a:extLst>
            </p:cNvPr>
            <p:cNvSpPr txBox="1">
              <a:spLocks/>
            </p:cNvSpPr>
            <p:nvPr/>
          </p:nvSpPr>
          <p:spPr>
            <a:xfrm>
              <a:off x="884148" y="2279925"/>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7" name="Başlık 1">
              <a:extLst>
                <a:ext uri="{FF2B5EF4-FFF2-40B4-BE49-F238E27FC236}">
                  <a16:creationId xmlns:a16="http://schemas.microsoft.com/office/drawing/2014/main" id="{D8E8775A-5752-23F1-EAA9-8A9FACEA0F14}"/>
                </a:ext>
              </a:extLst>
            </p:cNvPr>
            <p:cNvSpPr txBox="1">
              <a:spLocks/>
            </p:cNvSpPr>
            <p:nvPr/>
          </p:nvSpPr>
          <p:spPr>
            <a:xfrm>
              <a:off x="884148" y="3537497"/>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8" name="Başlık 1">
              <a:extLst>
                <a:ext uri="{FF2B5EF4-FFF2-40B4-BE49-F238E27FC236}">
                  <a16:creationId xmlns:a16="http://schemas.microsoft.com/office/drawing/2014/main" id="{ADD77475-AB72-F828-C8D8-96BD92BB060C}"/>
                </a:ext>
              </a:extLst>
            </p:cNvPr>
            <p:cNvSpPr txBox="1">
              <a:spLocks/>
            </p:cNvSpPr>
            <p:nvPr/>
          </p:nvSpPr>
          <p:spPr>
            <a:xfrm>
              <a:off x="884148" y="455593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9" name="Ok: Sağ 8">
              <a:extLst>
                <a:ext uri="{FF2B5EF4-FFF2-40B4-BE49-F238E27FC236}">
                  <a16:creationId xmlns:a16="http://schemas.microsoft.com/office/drawing/2014/main" id="{EEFD59E6-5A6F-628C-A007-E576396761EF}"/>
                </a:ext>
              </a:extLst>
            </p:cNvPr>
            <p:cNvSpPr/>
            <p:nvPr/>
          </p:nvSpPr>
          <p:spPr>
            <a:xfrm>
              <a:off x="4459941" y="148540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54E98B9D-8336-536A-029C-0A8E8BD238A4}"/>
                </a:ext>
              </a:extLst>
            </p:cNvPr>
            <p:cNvSpPr/>
            <p:nvPr/>
          </p:nvSpPr>
          <p:spPr>
            <a:xfrm>
              <a:off x="4470193" y="262840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08D917F4-10C5-5388-43DE-05E2EB771D2D}"/>
                </a:ext>
              </a:extLst>
            </p:cNvPr>
            <p:cNvSpPr/>
            <p:nvPr/>
          </p:nvSpPr>
          <p:spPr>
            <a:xfrm>
              <a:off x="4478836" y="384408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7661D143-A771-EB88-7D46-64B1B47BCA9F}"/>
                </a:ext>
              </a:extLst>
            </p:cNvPr>
            <p:cNvSpPr/>
            <p:nvPr/>
          </p:nvSpPr>
          <p:spPr>
            <a:xfrm>
              <a:off x="4478836" y="494381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Başlık 1">
              <a:extLst>
                <a:ext uri="{FF2B5EF4-FFF2-40B4-BE49-F238E27FC236}">
                  <a16:creationId xmlns:a16="http://schemas.microsoft.com/office/drawing/2014/main" id="{C4ABD6DE-488D-6612-12B6-D9B2315C940C}"/>
                </a:ext>
              </a:extLst>
            </p:cNvPr>
            <p:cNvSpPr txBox="1">
              <a:spLocks/>
            </p:cNvSpPr>
            <p:nvPr/>
          </p:nvSpPr>
          <p:spPr>
            <a:xfrm>
              <a:off x="5759986" y="1298858"/>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Ders değerlendirme dosyalarının bölüm ve birim komisyonlarında analizi, iyileştirme ihtiyacının tespiti, plana dökülmesi ve iyileştirmenin uygulanması.</a:t>
              </a:r>
            </a:p>
          </p:txBody>
        </p:sp>
        <p:sp>
          <p:nvSpPr>
            <p:cNvPr id="14" name="Başlık 1">
              <a:extLst>
                <a:ext uri="{FF2B5EF4-FFF2-40B4-BE49-F238E27FC236}">
                  <a16:creationId xmlns:a16="http://schemas.microsoft.com/office/drawing/2014/main" id="{4C9FA53D-B0E1-F3BB-5F0B-4A45ACF90A51}"/>
                </a:ext>
              </a:extLst>
            </p:cNvPr>
            <p:cNvSpPr txBox="1">
              <a:spLocks/>
            </p:cNvSpPr>
            <p:nvPr/>
          </p:nvSpPr>
          <p:spPr>
            <a:xfrm>
              <a:off x="5759986" y="2343145"/>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Bölüm ve birim kurulları gündemine alınarak görüşülmesi, iyileştirmelere karar verilmesi, sonraki bölüm kurulunda yapılan iyileştirmelerin görüşülmesi.</a:t>
              </a:r>
            </a:p>
          </p:txBody>
        </p:sp>
        <p:sp>
          <p:nvSpPr>
            <p:cNvPr id="15" name="Başlık 1">
              <a:extLst>
                <a:ext uri="{FF2B5EF4-FFF2-40B4-BE49-F238E27FC236}">
                  <a16:creationId xmlns:a16="http://schemas.microsoft.com/office/drawing/2014/main" id="{1CCB17E0-4353-FE1D-0A03-96F6DEB85834}"/>
                </a:ext>
              </a:extLst>
            </p:cNvPr>
            <p:cNvSpPr txBox="1">
              <a:spLocks/>
            </p:cNvSpPr>
            <p:nvPr/>
          </p:nvSpPr>
          <p:spPr>
            <a:xfrm>
              <a:off x="5759986" y="3596663"/>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Memnuniyetin düşük olduğu alanların birim/bölüm kurullarında görüşülerek yapılacaklara karar verilmesi ve uygulanması</a:t>
              </a:r>
            </a:p>
          </p:txBody>
        </p:sp>
        <p:sp>
          <p:nvSpPr>
            <p:cNvPr id="16" name="Başlık 1">
              <a:extLst>
                <a:ext uri="{FF2B5EF4-FFF2-40B4-BE49-F238E27FC236}">
                  <a16:creationId xmlns:a16="http://schemas.microsoft.com/office/drawing/2014/main" id="{CFB99FE1-BA78-CF4A-2A56-F0CBCC7FE2D1}"/>
                </a:ext>
              </a:extLst>
            </p:cNvPr>
            <p:cNvSpPr txBox="1">
              <a:spLocks/>
            </p:cNvSpPr>
            <p:nvPr/>
          </p:nvSpPr>
          <p:spPr>
            <a:xfrm>
              <a:off x="5759986" y="4679231"/>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Sonraki yıl oryantasyon programına yönelik iyileştirmelerin planlanması</a:t>
              </a:r>
            </a:p>
          </p:txBody>
        </p:sp>
      </p:grpSp>
    </p:spTree>
    <p:extLst>
      <p:ext uri="{BB962C8B-B14F-4D97-AF65-F5344CB8AC3E}">
        <p14:creationId xmlns:p14="http://schemas.microsoft.com/office/powerpoint/2010/main" val="2560783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2C4789-18A5-174F-BB3A-2965B3CA8A7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66A4860-5279-611B-5446-EBF7DCD30952}"/>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Araştırma-Geliştirme Ana Süreci</a:t>
            </a:r>
          </a:p>
        </p:txBody>
      </p:sp>
    </p:spTree>
    <p:extLst>
      <p:ext uri="{BB962C8B-B14F-4D97-AF65-F5344CB8AC3E}">
        <p14:creationId xmlns:p14="http://schemas.microsoft.com/office/powerpoint/2010/main" val="125585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819993-1FF8-0CB6-8F0D-6E86DC8BAA5C}"/>
            </a:ext>
          </a:extLst>
        </p:cNvPr>
        <p:cNvGrpSpPr/>
        <p:nvPr/>
      </p:nvGrpSpPr>
      <p:grpSpPr>
        <a:xfrm>
          <a:off x="0" y="0"/>
          <a:ext cx="0" cy="0"/>
          <a:chOff x="0" y="0"/>
          <a:chExt cx="0" cy="0"/>
        </a:xfrm>
      </p:grpSpPr>
      <p:grpSp>
        <p:nvGrpSpPr>
          <p:cNvPr id="34" name="Grup 33">
            <a:extLst>
              <a:ext uri="{FF2B5EF4-FFF2-40B4-BE49-F238E27FC236}">
                <a16:creationId xmlns:a16="http://schemas.microsoft.com/office/drawing/2014/main" id="{12DBB5A4-CB1A-93F0-5DDC-48399B48E935}"/>
              </a:ext>
            </a:extLst>
          </p:cNvPr>
          <p:cNvGrpSpPr/>
          <p:nvPr/>
        </p:nvGrpSpPr>
        <p:grpSpPr>
          <a:xfrm>
            <a:off x="195546" y="1344304"/>
            <a:ext cx="11472579" cy="3856346"/>
            <a:chOff x="104218" y="1486859"/>
            <a:chExt cx="11972358" cy="4169392"/>
          </a:xfrm>
        </p:grpSpPr>
        <p:sp>
          <p:nvSpPr>
            <p:cNvPr id="3" name="Başlık 1">
              <a:extLst>
                <a:ext uri="{FF2B5EF4-FFF2-40B4-BE49-F238E27FC236}">
                  <a16:creationId xmlns:a16="http://schemas.microsoft.com/office/drawing/2014/main" id="{0DE38228-4B5B-E0E8-B7A2-2C214C35570D}"/>
                </a:ext>
              </a:extLst>
            </p:cNvPr>
            <p:cNvSpPr txBox="1">
              <a:spLocks/>
            </p:cNvSpPr>
            <p:nvPr/>
          </p:nvSpPr>
          <p:spPr>
            <a:xfrm>
              <a:off x="891989" y="1486859"/>
              <a:ext cx="1661176"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8FB1E7E7-75A9-4999-CBC0-91C76ED5CC2E}"/>
                </a:ext>
              </a:extLst>
            </p:cNvPr>
            <p:cNvSpPr txBox="1">
              <a:spLocks/>
            </p:cNvSpPr>
            <p:nvPr/>
          </p:nvSpPr>
          <p:spPr>
            <a:xfrm>
              <a:off x="5326152" y="1486859"/>
              <a:ext cx="1661176"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18" name="Başlık 1">
              <a:extLst>
                <a:ext uri="{FF2B5EF4-FFF2-40B4-BE49-F238E27FC236}">
                  <a16:creationId xmlns:a16="http://schemas.microsoft.com/office/drawing/2014/main" id="{A52D56DB-8101-1460-A54F-378D94100401}"/>
                </a:ext>
              </a:extLst>
            </p:cNvPr>
            <p:cNvSpPr txBox="1">
              <a:spLocks/>
            </p:cNvSpPr>
            <p:nvPr/>
          </p:nvSpPr>
          <p:spPr>
            <a:xfrm>
              <a:off x="9569820" y="1486859"/>
              <a:ext cx="2458572"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19" name="Başlık 1">
              <a:extLst>
                <a:ext uri="{FF2B5EF4-FFF2-40B4-BE49-F238E27FC236}">
                  <a16:creationId xmlns:a16="http://schemas.microsoft.com/office/drawing/2014/main" id="{2D023426-FCA3-0446-1285-41461DBDED8C}"/>
                </a:ext>
              </a:extLst>
            </p:cNvPr>
            <p:cNvSpPr txBox="1">
              <a:spLocks/>
            </p:cNvSpPr>
            <p:nvPr/>
          </p:nvSpPr>
          <p:spPr>
            <a:xfrm>
              <a:off x="104218" y="198188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20" name="Başlık 1">
              <a:extLst>
                <a:ext uri="{FF2B5EF4-FFF2-40B4-BE49-F238E27FC236}">
                  <a16:creationId xmlns:a16="http://schemas.microsoft.com/office/drawing/2014/main" id="{BDA1859F-31AF-446C-3AF5-1AC5429BD718}"/>
                </a:ext>
              </a:extLst>
            </p:cNvPr>
            <p:cNvSpPr txBox="1">
              <a:spLocks/>
            </p:cNvSpPr>
            <p:nvPr/>
          </p:nvSpPr>
          <p:spPr>
            <a:xfrm>
              <a:off x="4434963" y="218882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Yıllık/çeyreklik eylem planları, üçer aylık izlemeler, bölüm ve birim kurulları</a:t>
              </a:r>
            </a:p>
          </p:txBody>
        </p:sp>
        <p:sp>
          <p:nvSpPr>
            <p:cNvPr id="21" name="Başlık 1">
              <a:extLst>
                <a:ext uri="{FF2B5EF4-FFF2-40B4-BE49-F238E27FC236}">
                  <a16:creationId xmlns:a16="http://schemas.microsoft.com/office/drawing/2014/main" id="{BF3EAA57-813B-011D-6BE5-43B460EE99FA}"/>
                </a:ext>
              </a:extLst>
            </p:cNvPr>
            <p:cNvSpPr txBox="1">
              <a:spLocks/>
            </p:cNvSpPr>
            <p:nvPr/>
          </p:nvSpPr>
          <p:spPr>
            <a:xfrm>
              <a:off x="9377081" y="2289689"/>
              <a:ext cx="2651310" cy="6832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22" name="Ok: Sağ 21">
              <a:extLst>
                <a:ext uri="{FF2B5EF4-FFF2-40B4-BE49-F238E27FC236}">
                  <a16:creationId xmlns:a16="http://schemas.microsoft.com/office/drawing/2014/main" id="{DE861DFF-4126-CDB9-39F2-96E362981291}"/>
                </a:ext>
              </a:extLst>
            </p:cNvPr>
            <p:cNvSpPr/>
            <p:nvPr/>
          </p:nvSpPr>
          <p:spPr>
            <a:xfrm>
              <a:off x="3468221"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k: Sağ 22">
              <a:extLst>
                <a:ext uri="{FF2B5EF4-FFF2-40B4-BE49-F238E27FC236}">
                  <a16:creationId xmlns:a16="http://schemas.microsoft.com/office/drawing/2014/main" id="{1ACE68B2-9C6F-B9DE-6EAB-ECB6C3321A68}"/>
                </a:ext>
              </a:extLst>
            </p:cNvPr>
            <p:cNvSpPr/>
            <p:nvPr/>
          </p:nvSpPr>
          <p:spPr>
            <a:xfrm>
              <a:off x="8315888"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Başlık 1">
              <a:extLst>
                <a:ext uri="{FF2B5EF4-FFF2-40B4-BE49-F238E27FC236}">
                  <a16:creationId xmlns:a16="http://schemas.microsoft.com/office/drawing/2014/main" id="{D7DC9DAA-B699-9DE6-DEF4-C14DF81EA2DA}"/>
                </a:ext>
              </a:extLst>
            </p:cNvPr>
            <p:cNvSpPr txBox="1">
              <a:spLocks/>
            </p:cNvSpPr>
            <p:nvPr/>
          </p:nvSpPr>
          <p:spPr>
            <a:xfrm>
              <a:off x="104218" y="3234784"/>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25" name="Ok: Sağ 24">
              <a:extLst>
                <a:ext uri="{FF2B5EF4-FFF2-40B4-BE49-F238E27FC236}">
                  <a16:creationId xmlns:a16="http://schemas.microsoft.com/office/drawing/2014/main" id="{E0DA54A7-5B24-4912-A2FF-6BC8F97C77A5}"/>
                </a:ext>
              </a:extLst>
            </p:cNvPr>
            <p:cNvSpPr/>
            <p:nvPr/>
          </p:nvSpPr>
          <p:spPr>
            <a:xfrm>
              <a:off x="3468221" y="354192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Başlık 1">
              <a:extLst>
                <a:ext uri="{FF2B5EF4-FFF2-40B4-BE49-F238E27FC236}">
                  <a16:creationId xmlns:a16="http://schemas.microsoft.com/office/drawing/2014/main" id="{2E98187F-78AE-649B-5BEE-9CE2EF6793BD}"/>
                </a:ext>
              </a:extLst>
            </p:cNvPr>
            <p:cNvSpPr txBox="1">
              <a:spLocks/>
            </p:cNvSpPr>
            <p:nvPr/>
          </p:nvSpPr>
          <p:spPr>
            <a:xfrm>
              <a:off x="4434962" y="3487724"/>
              <a:ext cx="3985778" cy="941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Öğretim elemanı bazında yayın, proje sayı ve türlerinin takibi</a:t>
              </a:r>
            </a:p>
          </p:txBody>
        </p:sp>
        <p:sp>
          <p:nvSpPr>
            <p:cNvPr id="27" name="Ok: Sağ 26">
              <a:extLst>
                <a:ext uri="{FF2B5EF4-FFF2-40B4-BE49-F238E27FC236}">
                  <a16:creationId xmlns:a16="http://schemas.microsoft.com/office/drawing/2014/main" id="{2A8A9BA9-49B5-409D-C9CB-A5621BCA3504}"/>
                </a:ext>
              </a:extLst>
            </p:cNvPr>
            <p:cNvSpPr/>
            <p:nvPr/>
          </p:nvSpPr>
          <p:spPr>
            <a:xfrm>
              <a:off x="8283230" y="359975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Başlık 1">
              <a:extLst>
                <a:ext uri="{FF2B5EF4-FFF2-40B4-BE49-F238E27FC236}">
                  <a16:creationId xmlns:a16="http://schemas.microsoft.com/office/drawing/2014/main" id="{C1F02AF6-34DA-F106-C2D8-C498F0D19021}"/>
                </a:ext>
              </a:extLst>
            </p:cNvPr>
            <p:cNvSpPr txBox="1">
              <a:spLocks/>
            </p:cNvSpPr>
            <p:nvPr/>
          </p:nvSpPr>
          <p:spPr>
            <a:xfrm>
              <a:off x="9387483" y="3487724"/>
              <a:ext cx="2651310" cy="958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29" name="Başlık 1">
              <a:extLst>
                <a:ext uri="{FF2B5EF4-FFF2-40B4-BE49-F238E27FC236}">
                  <a16:creationId xmlns:a16="http://schemas.microsoft.com/office/drawing/2014/main" id="{F0211846-61FC-CCBF-56DC-1154530F0E35}"/>
                </a:ext>
              </a:extLst>
            </p:cNvPr>
            <p:cNvSpPr txBox="1">
              <a:spLocks/>
            </p:cNvSpPr>
            <p:nvPr/>
          </p:nvSpPr>
          <p:spPr>
            <a:xfrm>
              <a:off x="104218" y="435734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a:t>
              </a:r>
            </a:p>
          </p:txBody>
        </p:sp>
        <p:sp>
          <p:nvSpPr>
            <p:cNvPr id="30" name="Başlık 1">
              <a:extLst>
                <a:ext uri="{FF2B5EF4-FFF2-40B4-BE49-F238E27FC236}">
                  <a16:creationId xmlns:a16="http://schemas.microsoft.com/office/drawing/2014/main" id="{F90277A9-195C-9C57-2723-A9B47AAE927B}"/>
                </a:ext>
              </a:extLst>
            </p:cNvPr>
            <p:cNvSpPr txBox="1">
              <a:spLocks/>
            </p:cNvSpPr>
            <p:nvPr/>
          </p:nvSpPr>
          <p:spPr>
            <a:xfrm>
              <a:off x="4488750" y="4303749"/>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Anketler, birim-bölüm kurulları</a:t>
              </a:r>
            </a:p>
          </p:txBody>
        </p:sp>
        <p:sp>
          <p:nvSpPr>
            <p:cNvPr id="31" name="Başlık 1">
              <a:extLst>
                <a:ext uri="{FF2B5EF4-FFF2-40B4-BE49-F238E27FC236}">
                  <a16:creationId xmlns:a16="http://schemas.microsoft.com/office/drawing/2014/main" id="{CFC5D1F3-6AEA-DEB9-036D-F3E47FB202B8}"/>
                </a:ext>
              </a:extLst>
            </p:cNvPr>
            <p:cNvSpPr txBox="1">
              <a:spLocks/>
            </p:cNvSpPr>
            <p:nvPr/>
          </p:nvSpPr>
          <p:spPr>
            <a:xfrm>
              <a:off x="9425266" y="4611562"/>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a:t>
              </a:r>
            </a:p>
          </p:txBody>
        </p:sp>
        <p:sp>
          <p:nvSpPr>
            <p:cNvPr id="32" name="Ok: Sağ 31">
              <a:extLst>
                <a:ext uri="{FF2B5EF4-FFF2-40B4-BE49-F238E27FC236}">
                  <a16:creationId xmlns:a16="http://schemas.microsoft.com/office/drawing/2014/main" id="{B32E110D-774F-E041-E0E3-EFB98382A464}"/>
                </a:ext>
              </a:extLst>
            </p:cNvPr>
            <p:cNvSpPr/>
            <p:nvPr/>
          </p:nvSpPr>
          <p:spPr>
            <a:xfrm>
              <a:off x="3459255"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k: Sağ 32">
              <a:extLst>
                <a:ext uri="{FF2B5EF4-FFF2-40B4-BE49-F238E27FC236}">
                  <a16:creationId xmlns:a16="http://schemas.microsoft.com/office/drawing/2014/main" id="{BC5EB3D6-79B5-77FB-0FD9-B557479F5CEA}"/>
                </a:ext>
              </a:extLst>
            </p:cNvPr>
            <p:cNvSpPr/>
            <p:nvPr/>
          </p:nvSpPr>
          <p:spPr>
            <a:xfrm>
              <a:off x="8364073"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18578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5B72C97-1AE7-E2FB-BCFD-773AEA479E0D}"/>
            </a:ext>
          </a:extLst>
        </p:cNvPr>
        <p:cNvGrpSpPr/>
        <p:nvPr/>
      </p:nvGrpSpPr>
      <p:grpSpPr>
        <a:xfrm>
          <a:off x="0" y="0"/>
          <a:ext cx="0" cy="0"/>
          <a:chOff x="0" y="0"/>
          <a:chExt cx="0" cy="0"/>
        </a:xfrm>
      </p:grpSpPr>
      <p:grpSp>
        <p:nvGrpSpPr>
          <p:cNvPr id="14" name="Grup 13">
            <a:extLst>
              <a:ext uri="{FF2B5EF4-FFF2-40B4-BE49-F238E27FC236}">
                <a16:creationId xmlns:a16="http://schemas.microsoft.com/office/drawing/2014/main" id="{B859F90D-D2BD-FB61-0A90-90DB77080D31}"/>
              </a:ext>
            </a:extLst>
          </p:cNvPr>
          <p:cNvGrpSpPr/>
          <p:nvPr/>
        </p:nvGrpSpPr>
        <p:grpSpPr>
          <a:xfrm>
            <a:off x="419663" y="997664"/>
            <a:ext cx="11567829" cy="4213035"/>
            <a:chOff x="238688" y="1245314"/>
            <a:chExt cx="11567829" cy="4213035"/>
          </a:xfrm>
        </p:grpSpPr>
        <p:sp>
          <p:nvSpPr>
            <p:cNvPr id="2" name="Başlık 1">
              <a:extLst>
                <a:ext uri="{FF2B5EF4-FFF2-40B4-BE49-F238E27FC236}">
                  <a16:creationId xmlns:a16="http://schemas.microsoft.com/office/drawing/2014/main" id="{C2617EA3-FF32-1301-B830-AFC1B2936B3C}"/>
                </a:ext>
              </a:extLst>
            </p:cNvPr>
            <p:cNvSpPr txBox="1">
              <a:spLocks/>
            </p:cNvSpPr>
            <p:nvPr/>
          </p:nvSpPr>
          <p:spPr>
            <a:xfrm>
              <a:off x="238688" y="17839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5" name="Ok: Sağ 4">
              <a:extLst>
                <a:ext uri="{FF2B5EF4-FFF2-40B4-BE49-F238E27FC236}">
                  <a16:creationId xmlns:a16="http://schemas.microsoft.com/office/drawing/2014/main" id="{CA1C0E87-1DE4-A785-D366-92BBC1C7B2E7}"/>
                </a:ext>
              </a:extLst>
            </p:cNvPr>
            <p:cNvSpPr/>
            <p:nvPr/>
          </p:nvSpPr>
          <p:spPr>
            <a:xfrm>
              <a:off x="3672337" y="33425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6403AE88-D013-4CD7-9CF0-481A7191EB21}"/>
                </a:ext>
              </a:extLst>
            </p:cNvPr>
            <p:cNvSpPr txBox="1">
              <a:spLocks/>
            </p:cNvSpPr>
            <p:nvPr/>
          </p:nvSpPr>
          <p:spPr>
            <a:xfrm>
              <a:off x="238688" y="303688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7" name="Ok: Sağ 6">
              <a:extLst>
                <a:ext uri="{FF2B5EF4-FFF2-40B4-BE49-F238E27FC236}">
                  <a16:creationId xmlns:a16="http://schemas.microsoft.com/office/drawing/2014/main" id="{62484820-75C5-4531-E950-4FB363799213}"/>
                </a:ext>
              </a:extLst>
            </p:cNvPr>
            <p:cNvSpPr/>
            <p:nvPr/>
          </p:nvSpPr>
          <p:spPr>
            <a:xfrm>
              <a:off x="3672337" y="218610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64E03C41-90D1-F4F6-AA82-9FB0FED1D6EB}"/>
                </a:ext>
              </a:extLst>
            </p:cNvPr>
            <p:cNvSpPr txBox="1">
              <a:spLocks/>
            </p:cNvSpPr>
            <p:nvPr/>
          </p:nvSpPr>
          <p:spPr>
            <a:xfrm>
              <a:off x="238688" y="41594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beklentileri</a:t>
              </a:r>
            </a:p>
          </p:txBody>
        </p:sp>
        <p:sp>
          <p:nvSpPr>
            <p:cNvPr id="9" name="Ok: Sağ 8">
              <a:extLst>
                <a:ext uri="{FF2B5EF4-FFF2-40B4-BE49-F238E27FC236}">
                  <a16:creationId xmlns:a16="http://schemas.microsoft.com/office/drawing/2014/main" id="{25009151-EFE6-50C8-C5F4-7A983F5E8C3C}"/>
                </a:ext>
              </a:extLst>
            </p:cNvPr>
            <p:cNvSpPr/>
            <p:nvPr/>
          </p:nvSpPr>
          <p:spPr>
            <a:xfrm>
              <a:off x="3672337" y="4499006"/>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FEAAEB17-9D50-E836-8D51-4060F41964F1}"/>
                </a:ext>
              </a:extLst>
            </p:cNvPr>
            <p:cNvSpPr txBox="1"/>
            <p:nvPr/>
          </p:nvSpPr>
          <p:spPr>
            <a:xfrm>
              <a:off x="3128682" y="12453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11" name="Metin kutusu 10">
              <a:extLst>
                <a:ext uri="{FF2B5EF4-FFF2-40B4-BE49-F238E27FC236}">
                  <a16:creationId xmlns:a16="http://schemas.microsoft.com/office/drawing/2014/main" id="{83F0C372-3AD0-2443-22F2-A31F0A4979C1}"/>
                </a:ext>
              </a:extLst>
            </p:cNvPr>
            <p:cNvSpPr txBox="1"/>
            <p:nvPr/>
          </p:nvSpPr>
          <p:spPr>
            <a:xfrm>
              <a:off x="4760259" y="2199552"/>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Raporu--Ulaşılamayan hedeflere yönelik atılacak adımlar</a:t>
              </a:r>
            </a:p>
          </p:txBody>
        </p:sp>
        <p:sp>
          <p:nvSpPr>
            <p:cNvPr id="12" name="Metin kutusu 11">
              <a:extLst>
                <a:ext uri="{FF2B5EF4-FFF2-40B4-BE49-F238E27FC236}">
                  <a16:creationId xmlns:a16="http://schemas.microsoft.com/office/drawing/2014/main" id="{857C01EA-7498-397F-BAE0-FEA314E83654}"/>
                </a:ext>
              </a:extLst>
            </p:cNvPr>
            <p:cNvSpPr txBox="1"/>
            <p:nvPr/>
          </p:nvSpPr>
          <p:spPr>
            <a:xfrm>
              <a:off x="4760259" y="3342555"/>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Raporu—Öğretim elemanı bazlı hedeflerin güncellenmesi </a:t>
              </a:r>
            </a:p>
          </p:txBody>
        </p:sp>
        <p:sp>
          <p:nvSpPr>
            <p:cNvPr id="13" name="Metin kutusu 12">
              <a:extLst>
                <a:ext uri="{FF2B5EF4-FFF2-40B4-BE49-F238E27FC236}">
                  <a16:creationId xmlns:a16="http://schemas.microsoft.com/office/drawing/2014/main" id="{1CD944B7-CA15-6CCD-B241-BC226730F9E7}"/>
                </a:ext>
              </a:extLst>
            </p:cNvPr>
            <p:cNvSpPr txBox="1"/>
            <p:nvPr/>
          </p:nvSpPr>
          <p:spPr>
            <a:xfrm>
              <a:off x="4760259" y="4528744"/>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İhtiyaçların giderilmesine yönelik taleplerin gerçekleştirilmesi veya iyileştirmenin yapılması</a:t>
              </a:r>
            </a:p>
          </p:txBody>
        </p:sp>
      </p:grpSp>
    </p:spTree>
    <p:extLst>
      <p:ext uri="{BB962C8B-B14F-4D97-AF65-F5344CB8AC3E}">
        <p14:creationId xmlns:p14="http://schemas.microsoft.com/office/powerpoint/2010/main" val="71529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944166" y="697719"/>
            <a:ext cx="2871270" cy="523220"/>
          </a:xfrm>
          <a:prstGeom prst="rect">
            <a:avLst/>
          </a:prstGeom>
          <a:noFill/>
        </p:spPr>
        <p:txBody>
          <a:bodyPr wrap="square" rtlCol="0">
            <a:spAutoFit/>
          </a:bodyPr>
          <a:lstStyle/>
          <a:p>
            <a:pPr algn="ctr"/>
            <a:r>
              <a:rPr lang="tr-TR" sz="2800" b="1" dirty="0">
                <a:solidFill>
                  <a:srgbClr val="192E5A"/>
                </a:solidFill>
              </a:rPr>
              <a:t>Süreç Yönetimi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008" y="0"/>
            <a:ext cx="7174992" cy="6858000"/>
          </a:xfrm>
          <a:prstGeom prst="rect">
            <a:avLst/>
          </a:prstGeom>
        </p:spPr>
      </p:pic>
      <p:sp>
        <p:nvSpPr>
          <p:cNvPr id="2" name="Freeform 3">
            <a:extLst>
              <a:ext uri="{FF2B5EF4-FFF2-40B4-BE49-F238E27FC236}">
                <a16:creationId xmlns:a16="http://schemas.microsoft.com/office/drawing/2014/main" id="{BDB9831C-DC8A-1042-F22B-1E7C51AE5294}"/>
              </a:ext>
            </a:extLst>
          </p:cNvPr>
          <p:cNvSpPr/>
          <p:nvPr/>
        </p:nvSpPr>
        <p:spPr>
          <a:xfrm>
            <a:off x="5566747" y="541656"/>
            <a:ext cx="6098181" cy="5891228"/>
          </a:xfrm>
          <a:custGeom>
            <a:avLst/>
            <a:gdLst/>
            <a:ahLst/>
            <a:cxnLst/>
            <a:rect l="l" t="t" r="r" b="b"/>
            <a:pathLst>
              <a:path w="6426899" h="6426899">
                <a:moveTo>
                  <a:pt x="0" y="0"/>
                </a:moveTo>
                <a:lnTo>
                  <a:pt x="6426900" y="0"/>
                </a:lnTo>
                <a:lnTo>
                  <a:pt x="6426900" y="6426900"/>
                </a:lnTo>
                <a:lnTo>
                  <a:pt x="0" y="6426900"/>
                </a:lnTo>
                <a:lnTo>
                  <a:pt x="0" y="0"/>
                </a:lnTo>
                <a:close/>
              </a:path>
            </a:pathLst>
          </a:custGeom>
          <a:blipFill>
            <a:blip r:embed="rId4"/>
            <a:stretch>
              <a:fillRect l="-4429" t="-5314" r="-4429" b="-5413"/>
            </a:stretch>
          </a:blipFill>
        </p:spPr>
      </p:sp>
      <p:sp>
        <p:nvSpPr>
          <p:cNvPr id="3" name="Metin kutusu 2">
            <a:extLst>
              <a:ext uri="{FF2B5EF4-FFF2-40B4-BE49-F238E27FC236}">
                <a16:creationId xmlns:a16="http://schemas.microsoft.com/office/drawing/2014/main" id="{657A6231-13D7-9F7B-FB75-92EA67C0ED99}"/>
              </a:ext>
            </a:extLst>
          </p:cNvPr>
          <p:cNvSpPr txBox="1"/>
          <p:nvPr/>
        </p:nvSpPr>
        <p:spPr>
          <a:xfrm>
            <a:off x="460674" y="2660247"/>
            <a:ext cx="4556334" cy="2246769"/>
          </a:xfrm>
          <a:prstGeom prst="rect">
            <a:avLst/>
          </a:prstGeom>
          <a:noFill/>
        </p:spPr>
        <p:txBody>
          <a:bodyPr wrap="square" rtlCol="0">
            <a:spAutoFit/>
          </a:bodyPr>
          <a:lstStyle/>
          <a:p>
            <a:pPr marL="457200" indent="-457200">
              <a:buFont typeface="Wingdings" panose="05000000000000000000" pitchFamily="2" charset="2"/>
              <a:buChar char="ü"/>
            </a:pPr>
            <a:r>
              <a:rPr lang="tr-TR" sz="2800" b="1" dirty="0">
                <a:solidFill>
                  <a:srgbClr val="FF0000"/>
                </a:solidFill>
              </a:rPr>
              <a:t>Amaç tespiti ve planlama</a:t>
            </a:r>
          </a:p>
          <a:p>
            <a:pPr marL="457200" indent="-457200">
              <a:buFont typeface="Wingdings" panose="05000000000000000000" pitchFamily="2" charset="2"/>
              <a:buChar char="ü"/>
            </a:pPr>
            <a:r>
              <a:rPr lang="tr-TR" sz="2800" b="1" dirty="0">
                <a:solidFill>
                  <a:srgbClr val="FF0000"/>
                </a:solidFill>
              </a:rPr>
              <a:t>Modelleme</a:t>
            </a:r>
          </a:p>
          <a:p>
            <a:pPr marL="457200" indent="-457200">
              <a:buFont typeface="Wingdings" panose="05000000000000000000" pitchFamily="2" charset="2"/>
              <a:buChar char="ü"/>
            </a:pPr>
            <a:r>
              <a:rPr lang="tr-TR" sz="2800" b="1" dirty="0">
                <a:solidFill>
                  <a:srgbClr val="FF0000"/>
                </a:solidFill>
              </a:rPr>
              <a:t>Uygulama</a:t>
            </a:r>
          </a:p>
          <a:p>
            <a:pPr marL="457200" indent="-457200">
              <a:buFont typeface="Wingdings" panose="05000000000000000000" pitchFamily="2" charset="2"/>
              <a:buChar char="ü"/>
            </a:pPr>
            <a:r>
              <a:rPr lang="tr-TR" sz="2800" b="1" dirty="0">
                <a:solidFill>
                  <a:srgbClr val="FF0000"/>
                </a:solidFill>
              </a:rPr>
              <a:t>İzleme </a:t>
            </a:r>
          </a:p>
          <a:p>
            <a:pPr marL="457200" indent="-457200">
              <a:buFont typeface="Wingdings" panose="05000000000000000000" pitchFamily="2" charset="2"/>
              <a:buChar char="ü"/>
            </a:pPr>
            <a:r>
              <a:rPr lang="tr-TR" sz="2800" b="1" dirty="0">
                <a:solidFill>
                  <a:srgbClr val="FF0000"/>
                </a:solidFill>
              </a:rPr>
              <a:t>İyileştirme</a:t>
            </a:r>
          </a:p>
        </p:txBody>
      </p:sp>
    </p:spTree>
    <p:extLst>
      <p:ext uri="{BB962C8B-B14F-4D97-AF65-F5344CB8AC3E}">
        <p14:creationId xmlns:p14="http://schemas.microsoft.com/office/powerpoint/2010/main" val="298391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8984DC-EF85-4CD7-F162-186BDF1041A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525A94E-CEC2-2B2A-C925-60CE72EE53C6}"/>
              </a:ext>
            </a:extLst>
          </p:cNvPr>
          <p:cNvSpPr txBox="1">
            <a:spLocks/>
          </p:cNvSpPr>
          <p:nvPr/>
        </p:nvSpPr>
        <p:spPr>
          <a:xfrm>
            <a:off x="3267075" y="2914650"/>
            <a:ext cx="5657850" cy="7770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Toplumsal Katkı Ana Süreci</a:t>
            </a:r>
          </a:p>
        </p:txBody>
      </p:sp>
    </p:spTree>
    <p:extLst>
      <p:ext uri="{BB962C8B-B14F-4D97-AF65-F5344CB8AC3E}">
        <p14:creationId xmlns:p14="http://schemas.microsoft.com/office/powerpoint/2010/main" val="213094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2DAAEA-62BE-3908-1E1C-67E7C49B451C}"/>
            </a:ext>
          </a:extLst>
        </p:cNvPr>
        <p:cNvGrpSpPr/>
        <p:nvPr/>
      </p:nvGrpSpPr>
      <p:grpSpPr>
        <a:xfrm>
          <a:off x="0" y="0"/>
          <a:ext cx="0" cy="0"/>
          <a:chOff x="0" y="0"/>
          <a:chExt cx="0" cy="0"/>
        </a:xfrm>
      </p:grpSpPr>
      <p:grpSp>
        <p:nvGrpSpPr>
          <p:cNvPr id="31" name="Grup 30">
            <a:extLst>
              <a:ext uri="{FF2B5EF4-FFF2-40B4-BE49-F238E27FC236}">
                <a16:creationId xmlns:a16="http://schemas.microsoft.com/office/drawing/2014/main" id="{416A5CC0-63F2-932B-AD7A-EA76A0B6CA51}"/>
              </a:ext>
            </a:extLst>
          </p:cNvPr>
          <p:cNvGrpSpPr/>
          <p:nvPr/>
        </p:nvGrpSpPr>
        <p:grpSpPr>
          <a:xfrm>
            <a:off x="230283" y="1428208"/>
            <a:ext cx="11129048" cy="4652546"/>
            <a:chOff x="266515" y="1675858"/>
            <a:chExt cx="11129048" cy="4652546"/>
          </a:xfrm>
        </p:grpSpPr>
        <p:sp>
          <p:nvSpPr>
            <p:cNvPr id="3" name="Başlık 1">
              <a:extLst>
                <a:ext uri="{FF2B5EF4-FFF2-40B4-BE49-F238E27FC236}">
                  <a16:creationId xmlns:a16="http://schemas.microsoft.com/office/drawing/2014/main" id="{B1FF9D68-2967-414C-60B4-3C2F06423A13}"/>
                </a:ext>
              </a:extLst>
            </p:cNvPr>
            <p:cNvSpPr txBox="1">
              <a:spLocks/>
            </p:cNvSpPr>
            <p:nvPr/>
          </p:nvSpPr>
          <p:spPr>
            <a:xfrm>
              <a:off x="873312" y="1721853"/>
              <a:ext cx="1295400" cy="68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Neyi?</a:t>
              </a:r>
            </a:p>
          </p:txBody>
        </p:sp>
        <p:sp>
          <p:nvSpPr>
            <p:cNvPr id="4" name="Başlık 1">
              <a:extLst>
                <a:ext uri="{FF2B5EF4-FFF2-40B4-BE49-F238E27FC236}">
                  <a16:creationId xmlns:a16="http://schemas.microsoft.com/office/drawing/2014/main" id="{DC1C090D-3A0E-1402-4203-D32A9699B1A8}"/>
                </a:ext>
              </a:extLst>
            </p:cNvPr>
            <p:cNvSpPr txBox="1">
              <a:spLocks/>
            </p:cNvSpPr>
            <p:nvPr/>
          </p:nvSpPr>
          <p:spPr>
            <a:xfrm>
              <a:off x="5298980" y="1675858"/>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15" name="Başlık 1">
              <a:extLst>
                <a:ext uri="{FF2B5EF4-FFF2-40B4-BE49-F238E27FC236}">
                  <a16:creationId xmlns:a16="http://schemas.microsoft.com/office/drawing/2014/main" id="{6F0BBE63-B7C6-A2D9-DC8B-85C4C4796D7E}"/>
                </a:ext>
              </a:extLst>
            </p:cNvPr>
            <p:cNvSpPr txBox="1">
              <a:spLocks/>
            </p:cNvSpPr>
            <p:nvPr/>
          </p:nvSpPr>
          <p:spPr>
            <a:xfrm>
              <a:off x="8799522" y="1721853"/>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16" name="Başlık 1">
              <a:extLst>
                <a:ext uri="{FF2B5EF4-FFF2-40B4-BE49-F238E27FC236}">
                  <a16:creationId xmlns:a16="http://schemas.microsoft.com/office/drawing/2014/main" id="{068156F9-CAC8-6F8E-B18A-DFB29A89D893}"/>
                </a:ext>
              </a:extLst>
            </p:cNvPr>
            <p:cNvSpPr txBox="1">
              <a:spLocks/>
            </p:cNvSpPr>
            <p:nvPr/>
          </p:nvSpPr>
          <p:spPr>
            <a:xfrm>
              <a:off x="4597260" y="1991900"/>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7" name="Ok: Sağ 16">
              <a:extLst>
                <a:ext uri="{FF2B5EF4-FFF2-40B4-BE49-F238E27FC236}">
                  <a16:creationId xmlns:a16="http://schemas.microsoft.com/office/drawing/2014/main" id="{554D78E0-DD78-3CB8-8239-3C0BA578491C}"/>
                </a:ext>
              </a:extLst>
            </p:cNvPr>
            <p:cNvSpPr/>
            <p:nvPr/>
          </p:nvSpPr>
          <p:spPr>
            <a:xfrm>
              <a:off x="3121814" y="284552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Başlık 1">
              <a:extLst>
                <a:ext uri="{FF2B5EF4-FFF2-40B4-BE49-F238E27FC236}">
                  <a16:creationId xmlns:a16="http://schemas.microsoft.com/office/drawing/2014/main" id="{871F56ED-539B-00A3-6DBB-9C49F23DDB41}"/>
                </a:ext>
              </a:extLst>
            </p:cNvPr>
            <p:cNvSpPr txBox="1">
              <a:spLocks/>
            </p:cNvSpPr>
            <p:nvPr/>
          </p:nvSpPr>
          <p:spPr>
            <a:xfrm>
              <a:off x="266515" y="346705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9" name="Ok: Sağ 18">
              <a:extLst>
                <a:ext uri="{FF2B5EF4-FFF2-40B4-BE49-F238E27FC236}">
                  <a16:creationId xmlns:a16="http://schemas.microsoft.com/office/drawing/2014/main" id="{C32D92DA-E5AC-32E2-6CF3-AE5B4EE78F44}"/>
                </a:ext>
              </a:extLst>
            </p:cNvPr>
            <p:cNvSpPr/>
            <p:nvPr/>
          </p:nvSpPr>
          <p:spPr>
            <a:xfrm>
              <a:off x="3116359" y="409162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Başlık 1">
              <a:extLst>
                <a:ext uri="{FF2B5EF4-FFF2-40B4-BE49-F238E27FC236}">
                  <a16:creationId xmlns:a16="http://schemas.microsoft.com/office/drawing/2014/main" id="{C1E219B4-D73D-23AF-1BF8-DDB958BA8D74}"/>
                </a:ext>
              </a:extLst>
            </p:cNvPr>
            <p:cNvSpPr txBox="1">
              <a:spLocks/>
            </p:cNvSpPr>
            <p:nvPr/>
          </p:nvSpPr>
          <p:spPr>
            <a:xfrm>
              <a:off x="4631160" y="3780473"/>
              <a:ext cx="3985778"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1" name="Başlık 1">
              <a:extLst>
                <a:ext uri="{FF2B5EF4-FFF2-40B4-BE49-F238E27FC236}">
                  <a16:creationId xmlns:a16="http://schemas.microsoft.com/office/drawing/2014/main" id="{638C71D1-8EA4-6CA1-6B9F-1C9EFC41C22B}"/>
                </a:ext>
              </a:extLst>
            </p:cNvPr>
            <p:cNvSpPr txBox="1">
              <a:spLocks/>
            </p:cNvSpPr>
            <p:nvPr/>
          </p:nvSpPr>
          <p:spPr>
            <a:xfrm>
              <a:off x="4507486" y="502950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2" name="Başlık 1">
              <a:extLst>
                <a:ext uri="{FF2B5EF4-FFF2-40B4-BE49-F238E27FC236}">
                  <a16:creationId xmlns:a16="http://schemas.microsoft.com/office/drawing/2014/main" id="{154745E8-F9D2-3C96-4084-B6878D05124B}"/>
                </a:ext>
              </a:extLst>
            </p:cNvPr>
            <p:cNvSpPr txBox="1">
              <a:spLocks/>
            </p:cNvSpPr>
            <p:nvPr/>
          </p:nvSpPr>
          <p:spPr>
            <a:xfrm>
              <a:off x="4615995" y="4205252"/>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3" name="Ok: Sağ 22">
              <a:extLst>
                <a:ext uri="{FF2B5EF4-FFF2-40B4-BE49-F238E27FC236}">
                  <a16:creationId xmlns:a16="http://schemas.microsoft.com/office/drawing/2014/main" id="{1FA38F3D-E0FD-16D9-241E-DA4E1C744BE7}"/>
                </a:ext>
              </a:extLst>
            </p:cNvPr>
            <p:cNvSpPr/>
            <p:nvPr/>
          </p:nvSpPr>
          <p:spPr>
            <a:xfrm>
              <a:off x="7438046" y="281058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Sağ 23">
              <a:extLst>
                <a:ext uri="{FF2B5EF4-FFF2-40B4-BE49-F238E27FC236}">
                  <a16:creationId xmlns:a16="http://schemas.microsoft.com/office/drawing/2014/main" id="{BD3E586A-F4A9-3022-B202-5798669AE4F3}"/>
                </a:ext>
              </a:extLst>
            </p:cNvPr>
            <p:cNvSpPr/>
            <p:nvPr/>
          </p:nvSpPr>
          <p:spPr>
            <a:xfrm>
              <a:off x="7432591" y="405667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Başlık 1">
              <a:extLst>
                <a:ext uri="{FF2B5EF4-FFF2-40B4-BE49-F238E27FC236}">
                  <a16:creationId xmlns:a16="http://schemas.microsoft.com/office/drawing/2014/main" id="{FDAE5912-A699-9B47-4AFE-7CA457D328CE}"/>
                </a:ext>
              </a:extLst>
            </p:cNvPr>
            <p:cNvSpPr txBox="1">
              <a:spLocks/>
            </p:cNvSpPr>
            <p:nvPr/>
          </p:nvSpPr>
          <p:spPr>
            <a:xfrm>
              <a:off x="266515" y="3766640"/>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26" name="Metin kutusu 25">
              <a:extLst>
                <a:ext uri="{FF2B5EF4-FFF2-40B4-BE49-F238E27FC236}">
                  <a16:creationId xmlns:a16="http://schemas.microsoft.com/office/drawing/2014/main" id="{BBEDE8B2-A567-EADB-5909-BF4D19F4EC85}"/>
                </a:ext>
              </a:extLst>
            </p:cNvPr>
            <p:cNvSpPr txBox="1"/>
            <p:nvPr/>
          </p:nvSpPr>
          <p:spPr>
            <a:xfrm>
              <a:off x="4080063" y="2771262"/>
              <a:ext cx="3286455"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Eylem planları ile belirleme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raporu/faaliyet raporu ile analiz</a:t>
              </a:r>
            </a:p>
          </p:txBody>
        </p:sp>
        <p:sp>
          <p:nvSpPr>
            <p:cNvPr id="27" name="Metin kutusu 26">
              <a:extLst>
                <a:ext uri="{FF2B5EF4-FFF2-40B4-BE49-F238E27FC236}">
                  <a16:creationId xmlns:a16="http://schemas.microsoft.com/office/drawing/2014/main" id="{74DD2EB8-8A6F-44C0-3288-2CCD3B97016C}"/>
                </a:ext>
              </a:extLst>
            </p:cNvPr>
            <p:cNvSpPr txBox="1"/>
            <p:nvPr/>
          </p:nvSpPr>
          <p:spPr>
            <a:xfrm>
              <a:off x="8396295" y="2747332"/>
              <a:ext cx="2926250"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
          <p:nvSpPr>
            <p:cNvPr id="28" name="Başlık 1">
              <a:extLst>
                <a:ext uri="{FF2B5EF4-FFF2-40B4-BE49-F238E27FC236}">
                  <a16:creationId xmlns:a16="http://schemas.microsoft.com/office/drawing/2014/main" id="{A840A93E-2788-4F46-46C2-0E6DAD70B85B}"/>
                </a:ext>
              </a:extLst>
            </p:cNvPr>
            <p:cNvSpPr txBox="1">
              <a:spLocks/>
            </p:cNvSpPr>
            <p:nvPr/>
          </p:nvSpPr>
          <p:spPr>
            <a:xfrm>
              <a:off x="271970" y="2480688"/>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29" name="Başlık 1">
              <a:extLst>
                <a:ext uri="{FF2B5EF4-FFF2-40B4-BE49-F238E27FC236}">
                  <a16:creationId xmlns:a16="http://schemas.microsoft.com/office/drawing/2014/main" id="{7A40BD30-1E78-0685-CA4A-0F0B86A61264}"/>
                </a:ext>
              </a:extLst>
            </p:cNvPr>
            <p:cNvSpPr txBox="1">
              <a:spLocks/>
            </p:cNvSpPr>
            <p:nvPr/>
          </p:nvSpPr>
          <p:spPr>
            <a:xfrm>
              <a:off x="4256820" y="3641096"/>
              <a:ext cx="3296165"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900" dirty="0">
                  <a:solidFill>
                    <a:schemeClr val="tx1">
                      <a:lumMod val="95000"/>
                      <a:lumOff val="5000"/>
                    </a:schemeClr>
                  </a:solidFill>
                  <a:latin typeface="Times New Roman" panose="02020603050405020304" pitchFamily="18" charset="0"/>
                  <a:cs typeface="Times New Roman" panose="02020603050405020304" pitchFamily="18" charset="0"/>
                </a:rPr>
                <a:t>Danışma kurulları, sektör toplantıları, paydaş anketleri</a:t>
              </a:r>
            </a:p>
          </p:txBody>
        </p:sp>
        <p:sp>
          <p:nvSpPr>
            <p:cNvPr id="30" name="Metin kutusu 29">
              <a:extLst>
                <a:ext uri="{FF2B5EF4-FFF2-40B4-BE49-F238E27FC236}">
                  <a16:creationId xmlns:a16="http://schemas.microsoft.com/office/drawing/2014/main" id="{461BD9DB-95EE-4293-4ABD-3CA32CDCD082}"/>
                </a:ext>
              </a:extLst>
            </p:cNvPr>
            <p:cNvSpPr txBox="1"/>
            <p:nvPr/>
          </p:nvSpPr>
          <p:spPr>
            <a:xfrm>
              <a:off x="8469313" y="3781592"/>
              <a:ext cx="2926250" cy="1261884"/>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a:t>
              </a:r>
            </a:p>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 boyunca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grpSp>
    </p:spTree>
    <p:extLst>
      <p:ext uri="{BB962C8B-B14F-4D97-AF65-F5344CB8AC3E}">
        <p14:creationId xmlns:p14="http://schemas.microsoft.com/office/powerpoint/2010/main" val="3705554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65C822-B851-3B48-E767-3E44B9E368FF}"/>
            </a:ext>
          </a:extLst>
        </p:cNvPr>
        <p:cNvGrpSpPr/>
        <p:nvPr/>
      </p:nvGrpSpPr>
      <p:grpSpPr>
        <a:xfrm>
          <a:off x="0" y="0"/>
          <a:ext cx="0" cy="0"/>
          <a:chOff x="0" y="0"/>
          <a:chExt cx="0" cy="0"/>
        </a:xfrm>
      </p:grpSpPr>
      <p:grpSp>
        <p:nvGrpSpPr>
          <p:cNvPr id="11" name="Grup 10">
            <a:extLst>
              <a:ext uri="{FF2B5EF4-FFF2-40B4-BE49-F238E27FC236}">
                <a16:creationId xmlns:a16="http://schemas.microsoft.com/office/drawing/2014/main" id="{3C2775DF-5A1C-B7CC-EAEA-66468C76B2EF}"/>
              </a:ext>
            </a:extLst>
          </p:cNvPr>
          <p:cNvGrpSpPr/>
          <p:nvPr/>
        </p:nvGrpSpPr>
        <p:grpSpPr>
          <a:xfrm>
            <a:off x="473302" y="1354764"/>
            <a:ext cx="11494017" cy="3341684"/>
            <a:chOff x="539977" y="1488114"/>
            <a:chExt cx="11494017" cy="3341684"/>
          </a:xfrm>
        </p:grpSpPr>
        <p:sp>
          <p:nvSpPr>
            <p:cNvPr id="2" name="Ok: Sağ 1">
              <a:extLst>
                <a:ext uri="{FF2B5EF4-FFF2-40B4-BE49-F238E27FC236}">
                  <a16:creationId xmlns:a16="http://schemas.microsoft.com/office/drawing/2014/main" id="{23143C1D-E1A7-1FB0-C0CA-AEDF31F64027}"/>
                </a:ext>
              </a:extLst>
            </p:cNvPr>
            <p:cNvSpPr/>
            <p:nvPr/>
          </p:nvSpPr>
          <p:spPr>
            <a:xfrm>
              <a:off x="3785368" y="394991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ağ 4">
              <a:extLst>
                <a:ext uri="{FF2B5EF4-FFF2-40B4-BE49-F238E27FC236}">
                  <a16:creationId xmlns:a16="http://schemas.microsoft.com/office/drawing/2014/main" id="{3BEDD51D-9EA7-E1CC-1E25-E8691C4E988D}"/>
                </a:ext>
              </a:extLst>
            </p:cNvPr>
            <p:cNvSpPr/>
            <p:nvPr/>
          </p:nvSpPr>
          <p:spPr>
            <a:xfrm>
              <a:off x="3785368" y="279346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4883F1BE-D45C-6634-A91E-FA2E22B18E9B}"/>
                </a:ext>
              </a:extLst>
            </p:cNvPr>
            <p:cNvSpPr txBox="1"/>
            <p:nvPr/>
          </p:nvSpPr>
          <p:spPr>
            <a:xfrm>
              <a:off x="3313431" y="14881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7" name="Başlık 1">
              <a:extLst>
                <a:ext uri="{FF2B5EF4-FFF2-40B4-BE49-F238E27FC236}">
                  <a16:creationId xmlns:a16="http://schemas.microsoft.com/office/drawing/2014/main" id="{A6DB7A08-D68F-3DCF-9E84-2C6807CC2114}"/>
                </a:ext>
              </a:extLst>
            </p:cNvPr>
            <p:cNvSpPr txBox="1">
              <a:spLocks/>
            </p:cNvSpPr>
            <p:nvPr/>
          </p:nvSpPr>
          <p:spPr>
            <a:xfrm>
              <a:off x="539977" y="3530895"/>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8" name="Başlık 1">
              <a:extLst>
                <a:ext uri="{FF2B5EF4-FFF2-40B4-BE49-F238E27FC236}">
                  <a16:creationId xmlns:a16="http://schemas.microsoft.com/office/drawing/2014/main" id="{F25CF11A-E253-9D8A-519C-B3CAA1E9D4A1}"/>
                </a:ext>
              </a:extLst>
            </p:cNvPr>
            <p:cNvSpPr txBox="1">
              <a:spLocks/>
            </p:cNvSpPr>
            <p:nvPr/>
          </p:nvSpPr>
          <p:spPr>
            <a:xfrm>
              <a:off x="545432" y="2244943"/>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9" name="Metin kutusu 8">
              <a:extLst>
                <a:ext uri="{FF2B5EF4-FFF2-40B4-BE49-F238E27FC236}">
                  <a16:creationId xmlns:a16="http://schemas.microsoft.com/office/drawing/2014/main" id="{DE360A01-E451-C52C-DA2B-2C54A736F1D0}"/>
                </a:ext>
              </a:extLst>
            </p:cNvPr>
            <p:cNvSpPr txBox="1"/>
            <p:nvPr/>
          </p:nvSpPr>
          <p:spPr>
            <a:xfrm>
              <a:off x="4987736" y="2793462"/>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Başarı düzeyi analiz edilmeli, eksiklikler tanımlanmalı, gelecek yıl planına iyileştirme dahil edilmeli ve izlenmeli</a:t>
              </a:r>
            </a:p>
          </p:txBody>
        </p:sp>
        <p:sp>
          <p:nvSpPr>
            <p:cNvPr id="10" name="Metin kutusu 9">
              <a:extLst>
                <a:ext uri="{FF2B5EF4-FFF2-40B4-BE49-F238E27FC236}">
                  <a16:creationId xmlns:a16="http://schemas.microsoft.com/office/drawing/2014/main" id="{21F1B8E0-7458-87DD-EA06-F6A82B0133F4}"/>
                </a:ext>
              </a:extLst>
            </p:cNvPr>
            <p:cNvSpPr txBox="1"/>
            <p:nvPr/>
          </p:nvSpPr>
          <p:spPr>
            <a:xfrm>
              <a:off x="4907053" y="3844831"/>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Geri bildirimler birim/bölüm kurullarında görüşülmeli, tutanaklara iyileştirme ihtiyaçları yazılmalı</a:t>
              </a:r>
            </a:p>
          </p:txBody>
        </p:sp>
      </p:grpSp>
    </p:spTree>
    <p:extLst>
      <p:ext uri="{BB962C8B-B14F-4D97-AF65-F5344CB8AC3E}">
        <p14:creationId xmlns:p14="http://schemas.microsoft.com/office/powerpoint/2010/main" val="3740688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B6F68D-AF7E-7370-C681-BC7D4D2750E9}"/>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8B54F8C2-19F5-72C1-82B6-4B80534D6179}"/>
              </a:ext>
            </a:extLst>
          </p:cNvPr>
          <p:cNvSpPr txBox="1">
            <a:spLocks/>
          </p:cNvSpPr>
          <p:nvPr/>
        </p:nvSpPr>
        <p:spPr>
          <a:xfrm>
            <a:off x="665629" y="2766218"/>
            <a:ext cx="10860741"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atin typeface="Times New Roman" panose="02020603050405020304" pitchFamily="18" charset="0"/>
                <a:cs typeface="Times New Roman" panose="02020603050405020304" pitchFamily="18" charset="0"/>
              </a:rPr>
              <a:t>Bir yıl boyunca neler yapmaya ihtiyacımız var?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0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388414-39AE-3574-827D-74918A1FBC1E}"/>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4B630EE1-6B20-F486-0766-9D38757B1307}"/>
              </a:ext>
            </a:extLst>
          </p:cNvPr>
          <p:cNvSpPr txBox="1">
            <a:spLocks/>
          </p:cNvSpPr>
          <p:nvPr/>
        </p:nvSpPr>
        <p:spPr>
          <a:xfrm>
            <a:off x="838200" y="2103437"/>
            <a:ext cx="10515600" cy="13255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solidFill>
                  <a:srgbClr val="C00000"/>
                </a:solidFill>
                <a:latin typeface="Times New Roman" panose="02020603050405020304" pitchFamily="18" charset="0"/>
                <a:cs typeface="Times New Roman" panose="02020603050405020304" pitchFamily="18" charset="0"/>
              </a:rPr>
              <a:t>Rektörlük / Üst Yönetim / Stratejik Liderlik </a:t>
            </a:r>
            <a:br>
              <a:rPr lang="tr-TR">
                <a:solidFill>
                  <a:srgbClr val="C00000"/>
                </a:solidFill>
                <a:latin typeface="Times New Roman" panose="02020603050405020304" pitchFamily="18" charset="0"/>
                <a:cs typeface="Times New Roman" panose="02020603050405020304" pitchFamily="18" charset="0"/>
              </a:rPr>
            </a:br>
            <a:r>
              <a:rPr lang="tr-TR">
                <a:solidFill>
                  <a:srgbClr val="C00000"/>
                </a:solidFill>
                <a:latin typeface="Times New Roman" panose="02020603050405020304" pitchFamily="18" charset="0"/>
                <a:cs typeface="Times New Roman" panose="02020603050405020304" pitchFamily="18" charset="0"/>
              </a:rPr>
              <a:t>Düzeyi</a:t>
            </a:r>
            <a:endParaRPr lang="tr-TR"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899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6942FD-D097-A853-9863-7E9A45CD767C}"/>
            </a:ext>
          </a:extLst>
        </p:cNvPr>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8CA9DEA9-FA60-928F-CCDF-1460F1D2D4DB}"/>
              </a:ext>
            </a:extLst>
          </p:cNvPr>
          <p:cNvSpPr txBox="1">
            <a:spLocks/>
          </p:cNvSpPr>
          <p:nvPr/>
        </p:nvSpPr>
        <p:spPr>
          <a:xfrm>
            <a:off x="656663" y="958241"/>
            <a:ext cx="11027337" cy="461070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Ø"/>
            </a:pPr>
            <a:r>
              <a:rPr lang="tr-TR" dirty="0">
                <a:solidFill>
                  <a:srgbClr val="FF0000"/>
                </a:solidFill>
                <a:latin typeface="Times New Roman" panose="02020603050405020304" pitchFamily="18" charset="0"/>
                <a:cs typeface="Times New Roman" panose="02020603050405020304" pitchFamily="18" charset="0"/>
              </a:rPr>
              <a:t>Akademik ve İdari Personel Ödül Yönergesi </a:t>
            </a:r>
          </a:p>
          <a:p>
            <a:pPr marL="342900" indent="-342900" algn="just">
              <a:buFont typeface="Wingdings" panose="05000000000000000000" pitchFamily="2" charset="2"/>
              <a:buChar char="Ø"/>
            </a:pPr>
            <a:r>
              <a:rPr lang="tr-TR" dirty="0">
                <a:solidFill>
                  <a:srgbClr val="FF0000"/>
                </a:solidFill>
                <a:latin typeface="Times New Roman" panose="02020603050405020304" pitchFamily="18" charset="0"/>
                <a:cs typeface="Times New Roman" panose="02020603050405020304" pitchFamily="18" charset="0"/>
              </a:rPr>
              <a:t>Risk Yönetimi Yönergesi</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Rektör-Öğrenci Buluşmaları (Dönem başı ve yıl sonu)</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Vizyon ve Danışma Kurulu Toplantıları (en az yılda 1 defa)</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Yönetimin Gözden Geçirmesi Toplantıları (senato sunumları)</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Rektör Katılımlı Birim Kurulları (en az yılda 1 defa)</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Kalite Eğitimleri (dekanlar, dekan yardımcıları ve sekreterler, birim kalite komisyonları ve personel düzeylerinde)</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Rektör/Rektör Yardımcısı Katılımlı Kalite Komisyonu Alt Çalışma Komisyonları Toplantısı</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Stratejik Plan Göstergelerine Ulaşma Durumuna Yönelik Raporlar (SGDB ve Kalite Koordinatörlüğü işbirliğinde) ve Göstergelerin Değerlendirildiği Rektör Katılımlı Toplantılar </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Eğiticilerin Eğitiminin sistematik olması (Sürekli Eğitim Merkezinde olabilir)</a:t>
            </a:r>
          </a:p>
          <a:p>
            <a:pPr marL="342900" indent="-342900"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5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0D436D-CF73-8D0A-DEA4-6648C85E7CBB}"/>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BBA8EEC2-ADDB-3D16-314E-0D6FF6E03C04}"/>
              </a:ext>
            </a:extLst>
          </p:cNvPr>
          <p:cNvSpPr txBox="1">
            <a:spLocks/>
          </p:cNvSpPr>
          <p:nvPr/>
        </p:nvSpPr>
        <p:spPr>
          <a:xfrm>
            <a:off x="684288" y="2103437"/>
            <a:ext cx="10823423" cy="132556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solidFill>
                  <a:schemeClr val="accent1">
                    <a:lumMod val="50000"/>
                  </a:schemeClr>
                </a:solidFill>
                <a:latin typeface="Times New Roman" panose="02020603050405020304" pitchFamily="18" charset="0"/>
                <a:cs typeface="Times New Roman" panose="02020603050405020304" pitchFamily="18" charset="0"/>
              </a:rPr>
              <a:t>Dekanlık / Müdürlük / İdari Birim / Yönetsel Liderlik</a:t>
            </a:r>
            <a:br>
              <a:rPr lang="tr-TR" dirty="0">
                <a:solidFill>
                  <a:schemeClr val="accent1">
                    <a:lumMod val="50000"/>
                  </a:schemeClr>
                </a:solidFill>
                <a:latin typeface="Times New Roman" panose="02020603050405020304" pitchFamily="18" charset="0"/>
                <a:cs typeface="Times New Roman" panose="02020603050405020304" pitchFamily="18" charset="0"/>
              </a:rPr>
            </a:br>
            <a:r>
              <a:rPr lang="tr-TR" dirty="0">
                <a:solidFill>
                  <a:schemeClr val="accent1">
                    <a:lumMod val="50000"/>
                  </a:schemeClr>
                </a:solidFill>
                <a:latin typeface="Times New Roman" panose="02020603050405020304" pitchFamily="18" charset="0"/>
                <a:cs typeface="Times New Roman" panose="02020603050405020304" pitchFamily="18" charset="0"/>
              </a:rPr>
              <a:t>Düzeyi</a:t>
            </a:r>
          </a:p>
        </p:txBody>
      </p:sp>
    </p:spTree>
    <p:extLst>
      <p:ext uri="{BB962C8B-B14F-4D97-AF65-F5344CB8AC3E}">
        <p14:creationId xmlns:p14="http://schemas.microsoft.com/office/powerpoint/2010/main" val="3465253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5FFF62-17F5-CF9B-F2E5-AC751AA478BE}"/>
            </a:ext>
          </a:extLst>
        </p:cNvPr>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C2EA959-3A35-6D9D-A45B-7A38D1E0552E}"/>
              </a:ext>
            </a:extLst>
          </p:cNvPr>
          <p:cNvSpPr txBox="1">
            <a:spLocks/>
          </p:cNvSpPr>
          <p:nvPr/>
        </p:nvSpPr>
        <p:spPr>
          <a:xfrm>
            <a:off x="939052" y="1060264"/>
            <a:ext cx="10313895" cy="394764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solidFill>
                  <a:srgbClr val="FF0000"/>
                </a:solidFill>
                <a:latin typeface="Times New Roman" panose="02020603050405020304" pitchFamily="18" charset="0"/>
                <a:cs typeface="Times New Roman" panose="02020603050405020304" pitchFamily="18" charset="0"/>
              </a:rPr>
              <a:t>Dönem/Yıl Başlarında</a:t>
            </a:r>
          </a:p>
          <a:p>
            <a:endParaRPr lang="tr-TR" sz="32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Yıllık eylem planı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(stratejik plan göstergelerine yönelik hedefler ve çalışmalar, araştırma ve topluma katkı etkinlik hedefleri vb.)</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Paydaş Toplantıları (öğrenci ve diğer dış paydaş katılımlı, danışma kurulları)</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Bologna, Ders İzlencesi Güncellemeleri ve Bölüm Kurulu ile tutanak altına alınması</a:t>
            </a: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52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665F59-2021-F134-16DB-2D78A9ED75F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9BACED-A21A-C9F2-B65A-CA337991E5D2}"/>
              </a:ext>
            </a:extLst>
          </p:cNvPr>
          <p:cNvSpPr txBox="1">
            <a:spLocks/>
          </p:cNvSpPr>
          <p:nvPr/>
        </p:nvSpPr>
        <p:spPr>
          <a:xfrm>
            <a:off x="1032185" y="1099577"/>
            <a:ext cx="10313895" cy="39476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dirty="0">
                <a:solidFill>
                  <a:srgbClr val="FF0000"/>
                </a:solidFill>
                <a:latin typeface="Times New Roman" panose="02020603050405020304" pitchFamily="18" charset="0"/>
                <a:cs typeface="Times New Roman" panose="02020603050405020304" pitchFamily="18" charset="0"/>
              </a:rPr>
              <a:t>Dönem Boyunca</a:t>
            </a:r>
          </a:p>
          <a:p>
            <a:endParaRPr lang="tr-TR"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İyileştirme eylem planındaki adımların gerçekleşme durumu (Ağustos ve Aralık aylarında talep edilecek)</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Bölüm kurulları</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Öğrenci katılımlı bölüm/birim ve kalite komisyonu kurulları (dönem başına 1 tane asgari)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Kalite kültürü eğitimleri (dönemde 1 tane)</a:t>
            </a:r>
          </a:p>
          <a:p>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121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F6B03C-6C63-4746-D6F1-A4B2E5BF0E36}"/>
            </a:ext>
          </a:extLst>
        </p:cNvPr>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BCED2C7-7938-147C-0A03-3CAFB4A5F2F1}"/>
              </a:ext>
            </a:extLst>
          </p:cNvPr>
          <p:cNvSpPr txBox="1">
            <a:spLocks/>
          </p:cNvSpPr>
          <p:nvPr/>
        </p:nvSpPr>
        <p:spPr>
          <a:xfrm>
            <a:off x="1091453" y="1909435"/>
            <a:ext cx="10009094" cy="22815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800" dirty="0">
                <a:solidFill>
                  <a:srgbClr val="FF0000"/>
                </a:solidFill>
                <a:latin typeface="Times New Roman" panose="02020603050405020304" pitchFamily="18" charset="0"/>
                <a:cs typeface="Times New Roman" panose="02020603050405020304" pitchFamily="18" charset="0"/>
              </a:rPr>
              <a:t>Dönem/Yıl Sonlarında</a:t>
            </a:r>
          </a:p>
          <a:p>
            <a:endParaRPr lang="tr-TR"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Bölüm Öz Değerlendirme Raporları / </a:t>
            </a:r>
            <a:r>
              <a:rPr lang="tr-TR" sz="2800" dirty="0">
                <a:latin typeface="Times New Roman" panose="02020603050405020304" pitchFamily="18" charset="0"/>
                <a:cs typeface="Times New Roman" panose="02020603050405020304" pitchFamily="18" charset="0"/>
              </a:rPr>
              <a:t>Performans raporları</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Paydaş Toplantıları</a:t>
            </a:r>
          </a:p>
          <a:p>
            <a:pPr>
              <a:buFont typeface="Wingdings" panose="05000000000000000000" pitchFamily="2" charset="2"/>
              <a:buChar char="ü"/>
            </a:pPr>
            <a:r>
              <a:rPr lang="tr-TR" dirty="0">
                <a:solidFill>
                  <a:srgbClr val="C00000"/>
                </a:solidFill>
                <a:latin typeface="Times New Roman" panose="02020603050405020304" pitchFamily="18" charset="0"/>
                <a:cs typeface="Times New Roman" panose="02020603050405020304" pitchFamily="18" charset="0"/>
              </a:rPr>
              <a:t>Yapılan İyileştirmelerin Raporlanması</a:t>
            </a: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38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C0CEE0-2416-AF32-CB1F-F181C16D706D}"/>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D71BA10-A125-3772-6442-490D807FCECE}"/>
              </a:ext>
            </a:extLst>
          </p:cNvPr>
          <p:cNvSpPr txBox="1"/>
          <p:nvPr/>
        </p:nvSpPr>
        <p:spPr>
          <a:xfrm>
            <a:off x="994966" y="2949822"/>
            <a:ext cx="2871270" cy="523220"/>
          </a:xfrm>
          <a:prstGeom prst="rect">
            <a:avLst/>
          </a:prstGeom>
          <a:noFill/>
        </p:spPr>
        <p:txBody>
          <a:bodyPr wrap="square" rtlCol="0">
            <a:spAutoFit/>
          </a:bodyPr>
          <a:lstStyle/>
          <a:p>
            <a:pPr algn="ctr"/>
            <a:r>
              <a:rPr lang="tr-TR" sz="2800" b="1" dirty="0">
                <a:solidFill>
                  <a:srgbClr val="192E5A"/>
                </a:solidFill>
              </a:rPr>
              <a:t>Süreç Yönetimi</a:t>
            </a:r>
          </a:p>
        </p:txBody>
      </p:sp>
      <p:pic>
        <p:nvPicPr>
          <p:cNvPr id="4" name="Resim 3">
            <a:extLst>
              <a:ext uri="{FF2B5EF4-FFF2-40B4-BE49-F238E27FC236}">
                <a16:creationId xmlns:a16="http://schemas.microsoft.com/office/drawing/2014/main" id="{BDC0EC11-773D-12AD-B2F7-8A2B1FD43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008" y="0"/>
            <a:ext cx="7174992" cy="6858000"/>
          </a:xfrm>
          <a:prstGeom prst="rect">
            <a:avLst/>
          </a:prstGeom>
        </p:spPr>
      </p:pic>
      <p:pic>
        <p:nvPicPr>
          <p:cNvPr id="6" name="Resim 5">
            <a:extLst>
              <a:ext uri="{FF2B5EF4-FFF2-40B4-BE49-F238E27FC236}">
                <a16:creationId xmlns:a16="http://schemas.microsoft.com/office/drawing/2014/main" id="{0DDE1970-A3CB-9A5D-D7DD-8E480D153A98}"/>
              </a:ext>
            </a:extLst>
          </p:cNvPr>
          <p:cNvPicPr/>
          <p:nvPr/>
        </p:nvPicPr>
        <p:blipFill>
          <a:blip r:embed="rId4"/>
          <a:stretch>
            <a:fillRect/>
          </a:stretch>
        </p:blipFill>
        <p:spPr>
          <a:xfrm>
            <a:off x="5299354" y="1220939"/>
            <a:ext cx="6555761" cy="3980987"/>
          </a:xfrm>
          <a:prstGeom prst="rect">
            <a:avLst/>
          </a:prstGeom>
        </p:spPr>
      </p:pic>
    </p:spTree>
    <p:extLst>
      <p:ext uri="{BB962C8B-B14F-4D97-AF65-F5344CB8AC3E}">
        <p14:creationId xmlns:p14="http://schemas.microsoft.com/office/powerpoint/2010/main" val="3426813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tin kutusu 6"/>
          <p:cNvSpPr txBox="1"/>
          <p:nvPr/>
        </p:nvSpPr>
        <p:spPr>
          <a:xfrm>
            <a:off x="2878694" y="3075057"/>
            <a:ext cx="6434613" cy="707886"/>
          </a:xfrm>
          <a:prstGeom prst="rect">
            <a:avLst/>
          </a:prstGeom>
          <a:noFill/>
        </p:spPr>
        <p:txBody>
          <a:bodyPr wrap="square" rtlCol="0">
            <a:spAutoFit/>
          </a:bodyPr>
          <a:lstStyle/>
          <a:p>
            <a:pPr algn="ctr"/>
            <a:r>
              <a:rPr lang="tr-TR" sz="4000" b="1" dirty="0">
                <a:solidFill>
                  <a:schemeClr val="bg1"/>
                </a:solidFill>
              </a:rPr>
              <a:t>TEŞEKKÜRLER</a:t>
            </a:r>
          </a:p>
        </p:txBody>
      </p:sp>
      <p:sp>
        <p:nvSpPr>
          <p:cNvPr id="2" name="Metin kutusu 1">
            <a:extLst>
              <a:ext uri="{FF2B5EF4-FFF2-40B4-BE49-F238E27FC236}">
                <a16:creationId xmlns:a16="http://schemas.microsoft.com/office/drawing/2014/main" id="{7661A14F-11B2-24B8-6F81-961DF65CC7E4}"/>
              </a:ext>
            </a:extLst>
          </p:cNvPr>
          <p:cNvSpPr txBox="1"/>
          <p:nvPr/>
        </p:nvSpPr>
        <p:spPr>
          <a:xfrm>
            <a:off x="4053149" y="4764090"/>
            <a:ext cx="4085702" cy="523220"/>
          </a:xfrm>
          <a:prstGeom prst="rect">
            <a:avLst/>
          </a:prstGeom>
          <a:noFill/>
        </p:spPr>
        <p:txBody>
          <a:bodyPr wrap="square" rtlCol="0">
            <a:spAutoFit/>
          </a:bodyPr>
          <a:lstStyle/>
          <a:p>
            <a:pPr algn="ctr"/>
            <a:r>
              <a:rPr lang="tr-TR" sz="1400" dirty="0">
                <a:solidFill>
                  <a:schemeClr val="bg1"/>
                </a:solidFill>
                <a:hlinkClick r:id="rId3">
                  <a:extLst>
                    <a:ext uri="{A12FA001-AC4F-418D-AE19-62706E023703}">
                      <ahyp:hlinkClr xmlns:ahyp="http://schemas.microsoft.com/office/drawing/2018/hyperlinkcolor" val="tx"/>
                    </a:ext>
                  </a:extLst>
                </a:hlinkClick>
              </a:rPr>
              <a:t>kalite@tarsus.edu.tr</a:t>
            </a:r>
            <a:br>
              <a:rPr lang="tr-TR" sz="1400" dirty="0">
                <a:solidFill>
                  <a:schemeClr val="bg1"/>
                </a:solidFill>
              </a:rPr>
            </a:br>
            <a:r>
              <a:rPr lang="tr-TR" sz="1400" dirty="0">
                <a:solidFill>
                  <a:schemeClr val="bg1"/>
                </a:solidFill>
                <a:hlinkClick r:id="rId4">
                  <a:extLst>
                    <a:ext uri="{A12FA001-AC4F-418D-AE19-62706E023703}">
                      <ahyp:hlinkClr xmlns:ahyp="http://schemas.microsoft.com/office/drawing/2018/hyperlinkcolor" val="tx"/>
                    </a:ext>
                  </a:extLst>
                </a:hlinkClick>
              </a:rPr>
              <a:t>dogancavmak@tarsus.edu.tr</a:t>
            </a:r>
            <a:endParaRPr lang="tr-TR" sz="1400" dirty="0">
              <a:solidFill>
                <a:schemeClr val="bg1"/>
              </a:solidFill>
            </a:endParaRPr>
          </a:p>
        </p:txBody>
      </p:sp>
    </p:spTree>
    <p:extLst>
      <p:ext uri="{BB962C8B-B14F-4D97-AF65-F5344CB8AC3E}">
        <p14:creationId xmlns:p14="http://schemas.microsoft.com/office/powerpoint/2010/main" val="35008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69B76D-AD8E-68F7-D8F6-C3EA7A99C61F}"/>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42A242BA-6B9D-DD4A-22FC-F781278FCA64}"/>
              </a:ext>
            </a:extLst>
          </p:cNvPr>
          <p:cNvSpPr txBox="1"/>
          <p:nvPr/>
        </p:nvSpPr>
        <p:spPr>
          <a:xfrm>
            <a:off x="3887443" y="3075057"/>
            <a:ext cx="4766823" cy="707886"/>
          </a:xfrm>
          <a:prstGeom prst="rect">
            <a:avLst/>
          </a:prstGeom>
          <a:noFill/>
        </p:spPr>
        <p:txBody>
          <a:bodyPr wrap="square" rtlCol="0">
            <a:spAutoFit/>
          </a:bodyPr>
          <a:lstStyle/>
          <a:p>
            <a:pPr algn="ctr"/>
            <a:r>
              <a:rPr lang="tr-TR" sz="4000" b="1" dirty="0">
                <a:solidFill>
                  <a:srgbClr val="192E5A"/>
                </a:solidFill>
              </a:rPr>
              <a:t>Kalite Yönetimi</a:t>
            </a:r>
          </a:p>
        </p:txBody>
      </p:sp>
    </p:spTree>
    <p:extLst>
      <p:ext uri="{BB962C8B-B14F-4D97-AF65-F5344CB8AC3E}">
        <p14:creationId xmlns:p14="http://schemas.microsoft.com/office/powerpoint/2010/main" val="338216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F0C27C-3AF9-9B66-795D-3CDCABBC1CD7}"/>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7DFB44CD-557E-6EF1-7C51-65F0541B9010}"/>
              </a:ext>
            </a:extLst>
          </p:cNvPr>
          <p:cNvSpPr txBox="1"/>
          <p:nvPr/>
        </p:nvSpPr>
        <p:spPr>
          <a:xfrm>
            <a:off x="3223482" y="881426"/>
            <a:ext cx="5536845" cy="707886"/>
          </a:xfrm>
          <a:prstGeom prst="rect">
            <a:avLst/>
          </a:prstGeom>
          <a:noFill/>
        </p:spPr>
        <p:txBody>
          <a:bodyPr wrap="square" rtlCol="0">
            <a:spAutoFit/>
          </a:bodyPr>
          <a:lstStyle/>
          <a:p>
            <a:pPr algn="ctr"/>
            <a:r>
              <a:rPr lang="tr-TR" sz="4000" b="1" dirty="0">
                <a:solidFill>
                  <a:srgbClr val="192E5A"/>
                </a:solidFill>
                <a:latin typeface="Times New Roman" panose="02020603050405020304" pitchFamily="18" charset="0"/>
                <a:cs typeface="Times New Roman" panose="02020603050405020304" pitchFamily="18" charset="0"/>
              </a:rPr>
              <a:t>Kalite Yönetimi</a:t>
            </a:r>
          </a:p>
        </p:txBody>
      </p:sp>
      <p:sp>
        <p:nvSpPr>
          <p:cNvPr id="2" name="İçerik Yer Tutucusu 2">
            <a:extLst>
              <a:ext uri="{FF2B5EF4-FFF2-40B4-BE49-F238E27FC236}">
                <a16:creationId xmlns:a16="http://schemas.microsoft.com/office/drawing/2014/main" id="{FD504761-42FE-05A9-C73A-AD78C8251F43}"/>
              </a:ext>
            </a:extLst>
          </p:cNvPr>
          <p:cNvSpPr txBox="1">
            <a:spLocks/>
          </p:cNvSpPr>
          <p:nvPr/>
        </p:nvSpPr>
        <p:spPr>
          <a:xfrm>
            <a:off x="1375237" y="2377288"/>
            <a:ext cx="9233334" cy="23404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Tanımlı ve standartlaşmış süreçler </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Kanıta dayalı süreç yönetimi</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Paydaş katılımlı karar verme</a:t>
            </a:r>
          </a:p>
          <a:p>
            <a:pPr marL="285750" indent="-285750" algn="l">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Sürekli ölçüm ve izleme</a:t>
            </a:r>
          </a:p>
        </p:txBody>
      </p:sp>
    </p:spTree>
    <p:extLst>
      <p:ext uri="{BB962C8B-B14F-4D97-AF65-F5344CB8AC3E}">
        <p14:creationId xmlns:p14="http://schemas.microsoft.com/office/powerpoint/2010/main" val="24363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93D65A-2603-EA43-5833-CB170829DCE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BF2E544-2B4F-67B3-16AD-633A98EA6A2F}"/>
              </a:ext>
            </a:extLst>
          </p:cNvPr>
          <p:cNvSpPr txBox="1"/>
          <p:nvPr/>
        </p:nvSpPr>
        <p:spPr>
          <a:xfrm>
            <a:off x="2856738" y="3142790"/>
            <a:ext cx="6675837" cy="707886"/>
          </a:xfrm>
          <a:prstGeom prst="rect">
            <a:avLst/>
          </a:prstGeom>
          <a:noFill/>
        </p:spPr>
        <p:txBody>
          <a:bodyPr wrap="square" rtlCol="0">
            <a:spAutoFit/>
          </a:bodyPr>
          <a:lstStyle/>
          <a:p>
            <a:pPr algn="ctr"/>
            <a:r>
              <a:rPr lang="tr-TR" sz="4000" b="1" dirty="0">
                <a:solidFill>
                  <a:srgbClr val="192E5A"/>
                </a:solidFill>
              </a:rPr>
              <a:t>Yükseköğretim Kalite Sistemi</a:t>
            </a:r>
          </a:p>
        </p:txBody>
      </p:sp>
    </p:spTree>
    <p:extLst>
      <p:ext uri="{BB962C8B-B14F-4D97-AF65-F5344CB8AC3E}">
        <p14:creationId xmlns:p14="http://schemas.microsoft.com/office/powerpoint/2010/main" val="397764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B89B8A-1948-4323-FF8A-7D868F07DE4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7C1EFA1-1F68-83A7-0CD9-C20066EE048D}"/>
              </a:ext>
            </a:extLst>
          </p:cNvPr>
          <p:cNvPicPr>
            <a:picLocks noChangeAspect="1"/>
          </p:cNvPicPr>
          <p:nvPr/>
        </p:nvPicPr>
        <p:blipFill>
          <a:blip r:embed="rId3"/>
          <a:stretch>
            <a:fillRect/>
          </a:stretch>
        </p:blipFill>
        <p:spPr>
          <a:xfrm>
            <a:off x="1535577" y="441380"/>
            <a:ext cx="9549518" cy="5523164"/>
          </a:xfrm>
          <a:prstGeom prst="rect">
            <a:avLst/>
          </a:prstGeom>
          <a:ln>
            <a:noFill/>
          </a:ln>
          <a:effectLst>
            <a:softEdge rad="112500"/>
          </a:effectLst>
        </p:spPr>
      </p:pic>
    </p:spTree>
    <p:extLst>
      <p:ext uri="{BB962C8B-B14F-4D97-AF65-F5344CB8AC3E}">
        <p14:creationId xmlns:p14="http://schemas.microsoft.com/office/powerpoint/2010/main" val="3427491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2501</Words>
  <Application>Microsoft Office PowerPoint</Application>
  <PresentationFormat>Geniş ekran</PresentationFormat>
  <Paragraphs>321</Paragraphs>
  <Slides>50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50</vt:i4>
      </vt:variant>
    </vt:vector>
  </HeadingPairs>
  <TitlesOfParts>
    <vt:vector size="57" baseType="lpstr">
      <vt:lpstr>Arial</vt:lpstr>
      <vt:lpstr>Calibri</vt:lpstr>
      <vt:lpstr>Calibri Light</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 P350</dc:creator>
  <cp:lastModifiedBy>N N</cp:lastModifiedBy>
  <cp:revision>15</cp:revision>
  <dcterms:created xsi:type="dcterms:W3CDTF">2025-02-24T05:15:38Z</dcterms:created>
  <dcterms:modified xsi:type="dcterms:W3CDTF">2025-05-19T21:37:26Z</dcterms:modified>
</cp:coreProperties>
</file>